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58" r:id="rId6"/>
    <p:sldId id="262" r:id="rId7"/>
    <p:sldId id="263" r:id="rId8"/>
    <p:sldId id="264" r:id="rId9"/>
    <p:sldId id="265" r:id="rId10"/>
    <p:sldId id="266" r:id="rId11"/>
    <p:sldId id="267"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28" autoAdjust="0"/>
  </p:normalViewPr>
  <p:slideViewPr>
    <p:cSldViewPr snapToGrid="0">
      <p:cViewPr>
        <p:scale>
          <a:sx n="80" d="100"/>
          <a:sy n="80" d="100"/>
        </p:scale>
        <p:origin x="-1200" y="216"/>
      </p:cViewPr>
      <p:guideLst>
        <p:guide orient="horz" pos="2880"/>
        <p:guide pos="216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844BC-FE56-4A54-9609-9DC3CAA2292C}" type="datetimeFigureOut">
              <a:rPr lang="en-US" smtClean="0"/>
              <a:pPr/>
              <a:t>10/10/2011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BB437-60A5-4DF0-BFC9-D6F3E6ED48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0844BC-FE56-4A54-9609-9DC3CAA2292C}" type="datetimeFigureOut">
              <a:rPr lang="en-US" smtClean="0"/>
              <a:pPr/>
              <a:t>10/10/2011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8BB437-60A5-4DF0-BFC9-D6F3E6ED48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69701" y="824247"/>
            <a:ext cx="5525037" cy="3539430"/>
          </a:xfrm>
          <a:prstGeom prst="rect">
            <a:avLst/>
          </a:prstGeom>
          <a:noFill/>
        </p:spPr>
        <p:txBody>
          <a:bodyPr wrap="square" rtlCol="0">
            <a:spAutoFit/>
          </a:bodyPr>
          <a:lstStyle/>
          <a:p>
            <a:pPr algn="ctr"/>
            <a:r>
              <a:rPr lang="en-US" sz="3200" b="1" dirty="0" smtClean="0"/>
              <a:t>CONNECTION SETTINGS FOR </a:t>
            </a:r>
          </a:p>
          <a:p>
            <a:pPr algn="ctr"/>
            <a:r>
              <a:rPr lang="en-US" sz="3200" b="1" dirty="0" smtClean="0"/>
              <a:t>USE WITH THE </a:t>
            </a:r>
          </a:p>
          <a:p>
            <a:pPr algn="ctr"/>
            <a:r>
              <a:rPr lang="en-US" sz="3200" b="1" dirty="0" smtClean="0"/>
              <a:t>MOTION COMPUTING </a:t>
            </a:r>
          </a:p>
          <a:p>
            <a:pPr algn="ctr"/>
            <a:r>
              <a:rPr lang="en-US" sz="3200" b="1" dirty="0" smtClean="0"/>
              <a:t>MODEL-F5 TABLET COMPUTER</a:t>
            </a:r>
          </a:p>
          <a:p>
            <a:pPr algn="ctr"/>
            <a:endParaRPr lang="en-US" sz="3200" b="1" dirty="0"/>
          </a:p>
          <a:p>
            <a:pPr algn="ctr"/>
            <a:endParaRPr lang="en-US" sz="3200" b="1" dirty="0" smtClean="0"/>
          </a:p>
          <a:p>
            <a:pPr algn="ctr"/>
            <a:r>
              <a:rPr lang="en-US" sz="3200" b="1" dirty="0" smtClean="0"/>
              <a:t>AKA: SIMON</a:t>
            </a:r>
            <a:endParaRPr lang="en-US" sz="3200" b="1" dirty="0"/>
          </a:p>
        </p:txBody>
      </p:sp>
      <p:sp>
        <p:nvSpPr>
          <p:cNvPr id="16" name="TextBox 15"/>
          <p:cNvSpPr txBox="1"/>
          <p:nvPr/>
        </p:nvSpPr>
        <p:spPr>
          <a:xfrm>
            <a:off x="4984125" y="8615966"/>
            <a:ext cx="1697260" cy="369332"/>
          </a:xfrm>
          <a:prstGeom prst="rect">
            <a:avLst/>
          </a:prstGeom>
          <a:noFill/>
        </p:spPr>
        <p:txBody>
          <a:bodyPr wrap="none" rtlCol="0">
            <a:spAutoFit/>
          </a:bodyPr>
          <a:lstStyle/>
          <a:p>
            <a:r>
              <a:rPr lang="en-US" dirty="0" smtClean="0"/>
              <a:t>October 8, 2011</a:t>
            </a:r>
            <a:endParaRPr lang="en-US" dirty="0"/>
          </a:p>
        </p:txBody>
      </p:sp>
      <p:sp>
        <p:nvSpPr>
          <p:cNvPr id="17" name="TextBox 16"/>
          <p:cNvSpPr txBox="1"/>
          <p:nvPr/>
        </p:nvSpPr>
        <p:spPr>
          <a:xfrm>
            <a:off x="1854558" y="7405352"/>
            <a:ext cx="3112583" cy="369332"/>
          </a:xfrm>
          <a:prstGeom prst="rect">
            <a:avLst/>
          </a:prstGeom>
          <a:noFill/>
        </p:spPr>
        <p:txBody>
          <a:bodyPr wrap="none" rtlCol="0">
            <a:spAutoFit/>
          </a:bodyPr>
          <a:lstStyle/>
          <a:p>
            <a:r>
              <a:rPr lang="en-US" dirty="0" smtClean="0"/>
              <a:t>(And other useful information.)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ns13file\simon tool development\Tech Rep Training Material\Training Presentations for Tech Reps\Additional Training Material\Search Screen.png"/>
          <p:cNvPicPr>
            <a:picLocks noChangeAspect="1" noChangeArrowheads="1"/>
          </p:cNvPicPr>
          <p:nvPr/>
        </p:nvPicPr>
        <p:blipFill>
          <a:blip r:embed="rId2" cstate="print"/>
          <a:srcRect r="5370" b="24381"/>
          <a:stretch>
            <a:fillRect/>
          </a:stretch>
        </p:blipFill>
        <p:spPr bwMode="auto">
          <a:xfrm>
            <a:off x="544894" y="1184126"/>
            <a:ext cx="5489368" cy="3118588"/>
          </a:xfrm>
          <a:prstGeom prst="rect">
            <a:avLst/>
          </a:prstGeom>
          <a:noFill/>
        </p:spPr>
      </p:pic>
      <p:pic>
        <p:nvPicPr>
          <p:cNvPr id="11267" name="Picture 3" descr="\\Ins13file\simon tool development\Tech Rep Training Material\Training Presentations for Tech Reps\Additional Training Material\Search Results.png"/>
          <p:cNvPicPr>
            <a:picLocks noChangeAspect="1" noChangeArrowheads="1"/>
          </p:cNvPicPr>
          <p:nvPr/>
        </p:nvPicPr>
        <p:blipFill>
          <a:blip r:embed="rId3" cstate="print"/>
          <a:srcRect r="5375" b="29385"/>
          <a:stretch>
            <a:fillRect/>
          </a:stretch>
        </p:blipFill>
        <p:spPr bwMode="auto">
          <a:xfrm>
            <a:off x="602963" y="5906398"/>
            <a:ext cx="5486400" cy="2910784"/>
          </a:xfrm>
          <a:prstGeom prst="rect">
            <a:avLst/>
          </a:prstGeom>
          <a:noFill/>
        </p:spPr>
      </p:pic>
      <p:sp>
        <p:nvSpPr>
          <p:cNvPr id="5" name="TextBox 4"/>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6" name="TextBox 5"/>
          <p:cNvSpPr txBox="1"/>
          <p:nvPr/>
        </p:nvSpPr>
        <p:spPr>
          <a:xfrm>
            <a:off x="261273" y="629389"/>
            <a:ext cx="6371102" cy="523220"/>
          </a:xfrm>
          <a:prstGeom prst="rect">
            <a:avLst/>
          </a:prstGeom>
          <a:noFill/>
        </p:spPr>
        <p:txBody>
          <a:bodyPr wrap="square" rtlCol="0">
            <a:spAutoFit/>
          </a:bodyPr>
          <a:lstStyle/>
          <a:p>
            <a:r>
              <a:rPr lang="en-US" sz="1400" dirty="0" smtClean="0"/>
              <a:t>Here is an example of a Documentum search conducted following a correct VPN login with the correct proxy settings.</a:t>
            </a:r>
            <a:endParaRPr lang="en-US" sz="1400" dirty="0"/>
          </a:p>
        </p:txBody>
      </p:sp>
      <p:sp>
        <p:nvSpPr>
          <p:cNvPr id="7" name="TextBox 6"/>
          <p:cNvSpPr txBox="1"/>
          <p:nvPr/>
        </p:nvSpPr>
        <p:spPr>
          <a:xfrm>
            <a:off x="401793" y="4558148"/>
            <a:ext cx="6177137" cy="1384995"/>
          </a:xfrm>
          <a:prstGeom prst="rect">
            <a:avLst/>
          </a:prstGeom>
          <a:noFill/>
        </p:spPr>
        <p:txBody>
          <a:bodyPr wrap="square" rtlCol="0">
            <a:spAutoFit/>
          </a:bodyPr>
          <a:lstStyle/>
          <a:p>
            <a:r>
              <a:rPr lang="en-US" sz="1400" dirty="0" smtClean="0"/>
              <a:t>Here is an example of the results of that search. NOTE: Numerous people have complained that they could only download one file at a time or that the search would just hang up. If this happens, check your proxy settings and make the appropriate corrections, log-off the VPN, and then log back on with the correct settings. Changes made while connected will not help you until you exit and re-enter the network (the scripts have to run).</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s13file\simon tool development\Tech Rep Training Material\Training Presentations for Tech Reps\Additional Training Material\Exit VPN Connection.png"/>
          <p:cNvPicPr>
            <a:picLocks noChangeAspect="1" noChangeArrowheads="1"/>
          </p:cNvPicPr>
          <p:nvPr/>
        </p:nvPicPr>
        <p:blipFill>
          <a:blip r:embed="rId2" cstate="print"/>
          <a:srcRect r="34375"/>
          <a:stretch>
            <a:fillRect/>
          </a:stretch>
        </p:blipFill>
        <p:spPr bwMode="auto">
          <a:xfrm>
            <a:off x="1565755" y="586169"/>
            <a:ext cx="3839022" cy="4905375"/>
          </a:xfrm>
          <a:prstGeom prst="rect">
            <a:avLst/>
          </a:prstGeom>
          <a:noFill/>
        </p:spPr>
      </p:pic>
      <p:pic>
        <p:nvPicPr>
          <p:cNvPr id="12291" name="Picture 3" descr="\\Ins13file\simon tool development\Tech Rep Training Material\Training Presentations for Tech Reps\Additional Training Material\Exit Confirmation.png"/>
          <p:cNvPicPr>
            <a:picLocks noChangeAspect="1" noChangeArrowheads="1"/>
          </p:cNvPicPr>
          <p:nvPr/>
        </p:nvPicPr>
        <p:blipFill>
          <a:blip r:embed="rId3" cstate="print"/>
          <a:srcRect r="55730" b="65290"/>
          <a:stretch>
            <a:fillRect/>
          </a:stretch>
        </p:blipFill>
        <p:spPr bwMode="auto">
          <a:xfrm>
            <a:off x="2129393" y="6882747"/>
            <a:ext cx="2589793" cy="1520802"/>
          </a:xfrm>
          <a:prstGeom prst="rect">
            <a:avLst/>
          </a:prstGeom>
          <a:noFill/>
        </p:spPr>
      </p:pic>
      <p:sp>
        <p:nvSpPr>
          <p:cNvPr id="4" name="TextBox 3"/>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5" name="TextBox 4"/>
          <p:cNvSpPr txBox="1"/>
          <p:nvPr/>
        </p:nvSpPr>
        <p:spPr>
          <a:xfrm>
            <a:off x="1043061" y="5793181"/>
            <a:ext cx="4692721" cy="523220"/>
          </a:xfrm>
          <a:prstGeom prst="rect">
            <a:avLst/>
          </a:prstGeom>
          <a:noFill/>
        </p:spPr>
        <p:txBody>
          <a:bodyPr wrap="square" rtlCol="0">
            <a:spAutoFit/>
          </a:bodyPr>
          <a:lstStyle/>
          <a:p>
            <a:r>
              <a:rPr lang="en-US" sz="1400" dirty="0" smtClean="0"/>
              <a:t>When all done with your VPN session, click Disconnect and confirm to exit the VPN  Client.</a:t>
            </a:r>
            <a:endParaRPr lang="en-US" sz="1400" dirty="0"/>
          </a:p>
        </p:txBody>
      </p:sp>
      <p:sp>
        <p:nvSpPr>
          <p:cNvPr id="6" name="Left Arrow 5"/>
          <p:cNvSpPr/>
          <p:nvPr/>
        </p:nvSpPr>
        <p:spPr>
          <a:xfrm>
            <a:off x="5165766" y="1721922"/>
            <a:ext cx="1330036" cy="3562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1565564" y="7847610"/>
            <a:ext cx="1330036" cy="35626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775" y="293925"/>
            <a:ext cx="5924550" cy="7971413"/>
          </a:xfrm>
          <a:prstGeom prst="rect">
            <a:avLst/>
          </a:prstGeom>
          <a:noFill/>
        </p:spPr>
        <p:txBody>
          <a:bodyPr wrap="square" rtlCol="0">
            <a:spAutoFit/>
          </a:bodyPr>
          <a:lstStyle/>
          <a:p>
            <a:r>
              <a:rPr lang="en-US" sz="1600" dirty="0" smtClean="0"/>
              <a:t>You must be connected to the company network in order to submit your weekly timesheet, perform your BACC modules, and to participate in the Performance Management program. </a:t>
            </a:r>
          </a:p>
          <a:p>
            <a:endParaRPr lang="en-US" sz="1600" dirty="0"/>
          </a:p>
          <a:p>
            <a:r>
              <a:rPr lang="en-US" sz="1600" dirty="0" smtClean="0"/>
              <a:t>To access the company network you must work through the VPN process to establish a secure connection.  When properly done, you will be connected to the network and will have access to the shared drives and resources you are used to accessing through ROVA.</a:t>
            </a:r>
          </a:p>
          <a:p>
            <a:endParaRPr lang="en-US" sz="1600" dirty="0"/>
          </a:p>
          <a:p>
            <a:r>
              <a:rPr lang="en-US" sz="1600" dirty="0" smtClean="0"/>
              <a:t>The VPN process involves the Nortel VPN Client application that can be accessed through the Nortel icon on your tablet desktop. Access through the Nortel portal will require use of the SecureID fob you were issued, as well as the PIN you were assigned by the Bridgestone Service Desk. If you need to reset your PIN call the Service Desk at </a:t>
            </a:r>
            <a:r>
              <a:rPr lang="en-US" sz="1600" b="1" dirty="0" smtClean="0"/>
              <a:t>330-379-4357</a:t>
            </a:r>
            <a:r>
              <a:rPr lang="en-US" sz="1600" dirty="0" smtClean="0"/>
              <a:t>.</a:t>
            </a:r>
          </a:p>
          <a:p>
            <a:endParaRPr lang="en-US" sz="1600" dirty="0"/>
          </a:p>
          <a:p>
            <a:r>
              <a:rPr lang="en-US" sz="1600" dirty="0" smtClean="0"/>
              <a:t>To be successful, you will need a basic understanding of the various internet settings involved. This guide is intended to help you understand how to configure your tablet for full functionality.  In addition to sending this guide to you, we will also post a copy on the QBS Links page that can be accessed by any computer if you know the address (just ADD “/qbslinks.aspx” to GenFlex.com). </a:t>
            </a:r>
          </a:p>
          <a:p>
            <a:endParaRPr lang="en-US" sz="1600" dirty="0"/>
          </a:p>
          <a:p>
            <a:r>
              <a:rPr lang="en-US" sz="1600" dirty="0" smtClean="0"/>
              <a:t>In addition to this guide there are many teammates in the field with a very strong computer ability. Ask for help if you need it – it’s never far away.</a:t>
            </a:r>
          </a:p>
          <a:p>
            <a:endParaRPr lang="en-US" sz="1600" dirty="0"/>
          </a:p>
          <a:p>
            <a:r>
              <a:rPr lang="en-US" sz="1600" b="1" dirty="0" smtClean="0"/>
              <a:t>NOTE: If you forget to configure your Internet Explorer correctly before logging into the VPN portal you will need to log off the VPN, configure according to your connection type, and then reconnect to the VPN. </a:t>
            </a:r>
            <a:r>
              <a:rPr lang="en-US" sz="1600" b="1" u="sng" dirty="0" smtClean="0"/>
              <a:t>Changes made while connected will not help you access the network folders or Documentum.</a:t>
            </a:r>
            <a:r>
              <a:rPr lang="en-US" sz="1600" u="sng" dirty="0" smtClean="0"/>
              <a:t> </a:t>
            </a:r>
            <a:endParaRPr lang="en-US" sz="1600"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949" y="504825"/>
            <a:ext cx="6162675" cy="1815882"/>
          </a:xfrm>
          <a:prstGeom prst="rect">
            <a:avLst/>
          </a:prstGeom>
          <a:noFill/>
        </p:spPr>
        <p:txBody>
          <a:bodyPr wrap="square" rtlCol="0">
            <a:spAutoFit/>
          </a:bodyPr>
          <a:lstStyle/>
          <a:p>
            <a:r>
              <a:rPr lang="en-US" sz="1600" dirty="0" smtClean="0"/>
              <a:t>There are three basic connection configurations for the F5 Tablet that you need to know. </a:t>
            </a:r>
          </a:p>
          <a:p>
            <a:endParaRPr lang="en-US" sz="1600" dirty="0"/>
          </a:p>
          <a:p>
            <a:r>
              <a:rPr lang="en-US" sz="1600" dirty="0" smtClean="0"/>
              <a:t>The first is the simplest – the </a:t>
            </a:r>
            <a:r>
              <a:rPr lang="en-US" sz="1600" b="1" dirty="0" smtClean="0"/>
              <a:t>basic 3G wireless connection</a:t>
            </a:r>
            <a:r>
              <a:rPr lang="en-US" sz="1600" dirty="0" smtClean="0"/>
              <a:t>. </a:t>
            </a:r>
            <a:r>
              <a:rPr lang="en-US" sz="1600" u="sng" dirty="0" smtClean="0"/>
              <a:t>This connection is all that is needed for SIMON to work correctly. </a:t>
            </a:r>
            <a:r>
              <a:rPr lang="en-US" sz="1600" dirty="0" smtClean="0"/>
              <a:t>This connection is nothing more than the 3G wireless service in the connect position.  Here are the steps to check service.</a:t>
            </a:r>
          </a:p>
        </p:txBody>
      </p:sp>
      <p:pic>
        <p:nvPicPr>
          <p:cNvPr id="20482" name="Picture 2" descr="\\Ins13file\simon tool development\Tech Rep Training Material\Training Presentations for Tech Reps\Additional Training Material\Access Connection.png"/>
          <p:cNvPicPr>
            <a:picLocks noChangeAspect="1" noChangeArrowheads="1"/>
          </p:cNvPicPr>
          <p:nvPr/>
        </p:nvPicPr>
        <p:blipFill>
          <a:blip r:embed="rId2" cstate="print"/>
          <a:srcRect r="62388" b="66957"/>
          <a:stretch>
            <a:fillRect/>
          </a:stretch>
        </p:blipFill>
        <p:spPr bwMode="auto">
          <a:xfrm>
            <a:off x="247650" y="2524125"/>
            <a:ext cx="2200275" cy="1447800"/>
          </a:xfrm>
          <a:prstGeom prst="rect">
            <a:avLst/>
          </a:prstGeom>
          <a:noFill/>
        </p:spPr>
      </p:pic>
      <p:sp>
        <p:nvSpPr>
          <p:cNvPr id="6" name="Left Arrow 5"/>
          <p:cNvSpPr/>
          <p:nvPr/>
        </p:nvSpPr>
        <p:spPr>
          <a:xfrm rot="5400000">
            <a:off x="723900" y="4152901"/>
            <a:ext cx="962025" cy="4762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3" descr="\\Ins13file\simon tool development\Tech Rep Training Material\Training Presentations for Tech Reps\Additional Training Material\Current Connections.png"/>
          <p:cNvPicPr>
            <a:picLocks noChangeAspect="1" noChangeArrowheads="1"/>
          </p:cNvPicPr>
          <p:nvPr/>
        </p:nvPicPr>
        <p:blipFill>
          <a:blip r:embed="rId3" cstate="print"/>
          <a:srcRect r="54735" b="14565"/>
          <a:stretch>
            <a:fillRect/>
          </a:stretch>
        </p:blipFill>
        <p:spPr bwMode="auto">
          <a:xfrm>
            <a:off x="3962400" y="2476500"/>
            <a:ext cx="2647950" cy="3743325"/>
          </a:xfrm>
          <a:prstGeom prst="rect">
            <a:avLst/>
          </a:prstGeom>
          <a:noFill/>
        </p:spPr>
      </p:pic>
      <p:sp>
        <p:nvSpPr>
          <p:cNvPr id="8" name="Left Arrow 7"/>
          <p:cNvSpPr/>
          <p:nvPr/>
        </p:nvSpPr>
        <p:spPr>
          <a:xfrm rot="10800000">
            <a:off x="3133725" y="4038602"/>
            <a:ext cx="962025" cy="4762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8650" y="4876800"/>
            <a:ext cx="1121013" cy="369332"/>
          </a:xfrm>
          <a:prstGeom prst="rect">
            <a:avLst/>
          </a:prstGeom>
          <a:noFill/>
        </p:spPr>
        <p:txBody>
          <a:bodyPr wrap="none" rtlCol="0">
            <a:spAutoFit/>
          </a:bodyPr>
          <a:lstStyle/>
          <a:p>
            <a:r>
              <a:rPr lang="en-US" dirty="0" smtClean="0"/>
              <a:t>Click Here</a:t>
            </a:r>
            <a:endParaRPr lang="en-US" dirty="0"/>
          </a:p>
        </p:txBody>
      </p:sp>
      <p:sp>
        <p:nvSpPr>
          <p:cNvPr id="10" name="TextBox 9"/>
          <p:cNvSpPr txBox="1"/>
          <p:nvPr/>
        </p:nvSpPr>
        <p:spPr>
          <a:xfrm>
            <a:off x="1981200" y="4448175"/>
            <a:ext cx="2078326" cy="369332"/>
          </a:xfrm>
          <a:prstGeom prst="rect">
            <a:avLst/>
          </a:prstGeom>
          <a:noFill/>
        </p:spPr>
        <p:txBody>
          <a:bodyPr wrap="none" rtlCol="0">
            <a:spAutoFit/>
          </a:bodyPr>
          <a:lstStyle/>
          <a:p>
            <a:r>
              <a:rPr lang="en-US" dirty="0" smtClean="0"/>
              <a:t>To Open This Screen</a:t>
            </a:r>
            <a:endParaRPr lang="en-US" dirty="0"/>
          </a:p>
        </p:txBody>
      </p:sp>
      <p:sp>
        <p:nvSpPr>
          <p:cNvPr id="11" name="Rounded Rectangle 10"/>
          <p:cNvSpPr/>
          <p:nvPr/>
        </p:nvSpPr>
        <p:spPr>
          <a:xfrm>
            <a:off x="5076825" y="4095750"/>
            <a:ext cx="1476375"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8650" y="6372225"/>
            <a:ext cx="5710025" cy="369332"/>
          </a:xfrm>
          <a:prstGeom prst="rect">
            <a:avLst/>
          </a:prstGeom>
          <a:noFill/>
        </p:spPr>
        <p:txBody>
          <a:bodyPr wrap="none" rtlCol="0">
            <a:spAutoFit/>
          </a:bodyPr>
          <a:lstStyle/>
          <a:p>
            <a:r>
              <a:rPr lang="en-US" dirty="0" smtClean="0"/>
              <a:t>A good connection can be verified by going to Google.com</a:t>
            </a:r>
            <a:endParaRPr lang="en-US" dirty="0"/>
          </a:p>
        </p:txBody>
      </p:sp>
      <p:pic>
        <p:nvPicPr>
          <p:cNvPr id="20484" name="Picture 4" descr="\\Ins13file\simon tool development\Tech Rep Training Material\Training Presentations for Tech Reps\Additional Training Material\Google After VPN via 3G.PNG"/>
          <p:cNvPicPr>
            <a:picLocks noChangeAspect="1" noChangeArrowheads="1"/>
          </p:cNvPicPr>
          <p:nvPr/>
        </p:nvPicPr>
        <p:blipFill>
          <a:blip r:embed="rId4" cstate="print"/>
          <a:srcRect b="22212"/>
          <a:stretch>
            <a:fillRect/>
          </a:stretch>
        </p:blipFill>
        <p:spPr bwMode="auto">
          <a:xfrm>
            <a:off x="2057400" y="6710090"/>
            <a:ext cx="2686050" cy="1509985"/>
          </a:xfrm>
          <a:prstGeom prst="rect">
            <a:avLst/>
          </a:prstGeom>
          <a:noFill/>
        </p:spPr>
      </p:pic>
      <p:sp>
        <p:nvSpPr>
          <p:cNvPr id="14" name="TextBox 13"/>
          <p:cNvSpPr txBox="1"/>
          <p:nvPr/>
        </p:nvSpPr>
        <p:spPr>
          <a:xfrm>
            <a:off x="4467225" y="0"/>
            <a:ext cx="2551789" cy="369332"/>
          </a:xfrm>
          <a:prstGeom prst="rect">
            <a:avLst/>
          </a:prstGeom>
          <a:noFill/>
        </p:spPr>
        <p:txBody>
          <a:bodyPr wrap="none" rtlCol="0">
            <a:spAutoFit/>
          </a:bodyPr>
          <a:lstStyle/>
          <a:p>
            <a:r>
              <a:rPr lang="en-US" b="1" dirty="0" smtClean="0"/>
              <a:t>3G Wireless Connection</a:t>
            </a:r>
            <a:endParaRPr lang="en-US" dirty="0"/>
          </a:p>
        </p:txBody>
      </p:sp>
      <p:sp>
        <p:nvSpPr>
          <p:cNvPr id="15" name="TextBox 14"/>
          <p:cNvSpPr txBox="1"/>
          <p:nvPr/>
        </p:nvSpPr>
        <p:spPr>
          <a:xfrm>
            <a:off x="638175" y="8210550"/>
            <a:ext cx="5905500" cy="923330"/>
          </a:xfrm>
          <a:prstGeom prst="rect">
            <a:avLst/>
          </a:prstGeom>
          <a:noFill/>
        </p:spPr>
        <p:txBody>
          <a:bodyPr wrap="square" rtlCol="0">
            <a:spAutoFit/>
          </a:bodyPr>
          <a:lstStyle/>
          <a:p>
            <a:r>
              <a:rPr lang="en-US" b="1" dirty="0" smtClean="0">
                <a:solidFill>
                  <a:srgbClr val="FF0000"/>
                </a:solidFill>
              </a:rPr>
              <a:t>IMPORTANT: </a:t>
            </a:r>
            <a:r>
              <a:rPr lang="en-US" dirty="0" smtClean="0"/>
              <a:t>If you cannot access Google.com, SIMON will not be able to upload and download data. This is the first check to make when troubleshooting SIMON.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949" y="524125"/>
            <a:ext cx="6162675" cy="1169551"/>
          </a:xfrm>
          <a:prstGeom prst="rect">
            <a:avLst/>
          </a:prstGeom>
          <a:noFill/>
        </p:spPr>
        <p:txBody>
          <a:bodyPr wrap="square" rtlCol="0">
            <a:spAutoFit/>
          </a:bodyPr>
          <a:lstStyle/>
          <a:p>
            <a:r>
              <a:rPr lang="en-US" sz="1400" dirty="0" smtClean="0"/>
              <a:t>The second connection configuration for the F5 Tablet that you need to know is the 3G connection for VPN access. </a:t>
            </a:r>
          </a:p>
          <a:p>
            <a:endParaRPr lang="en-US" sz="1400" dirty="0"/>
          </a:p>
          <a:p>
            <a:r>
              <a:rPr lang="en-US" sz="1400" dirty="0" smtClean="0"/>
              <a:t>This connection is the basic 3G wireless connection with the proxy settings turned on in the 3G area of Internet Explorer. </a:t>
            </a:r>
          </a:p>
        </p:txBody>
      </p:sp>
      <p:sp>
        <p:nvSpPr>
          <p:cNvPr id="9" name="TextBox 8"/>
          <p:cNvSpPr txBox="1"/>
          <p:nvPr/>
        </p:nvSpPr>
        <p:spPr>
          <a:xfrm>
            <a:off x="238126" y="4210300"/>
            <a:ext cx="2228850" cy="553998"/>
          </a:xfrm>
          <a:prstGeom prst="rect">
            <a:avLst/>
          </a:prstGeom>
          <a:noFill/>
        </p:spPr>
        <p:txBody>
          <a:bodyPr wrap="square" rtlCol="0">
            <a:spAutoFit/>
          </a:bodyPr>
          <a:lstStyle/>
          <a:p>
            <a:r>
              <a:rPr lang="en-US" sz="1000" b="1" dirty="0" smtClean="0"/>
              <a:t>From Internet Explorer click “Tools” and then click “Internet Options” to open this panel.</a:t>
            </a:r>
            <a:endParaRPr lang="en-US" sz="1000" b="1" dirty="0"/>
          </a:p>
        </p:txBody>
      </p:sp>
      <p:sp>
        <p:nvSpPr>
          <p:cNvPr id="14" name="TextBox 13"/>
          <p:cNvSpPr txBox="1"/>
          <p:nvPr/>
        </p:nvSpPr>
        <p:spPr>
          <a:xfrm>
            <a:off x="4124951" y="-35625"/>
            <a:ext cx="2741264" cy="646331"/>
          </a:xfrm>
          <a:prstGeom prst="rect">
            <a:avLst/>
          </a:prstGeom>
          <a:noFill/>
        </p:spPr>
        <p:txBody>
          <a:bodyPr wrap="none" rtlCol="0">
            <a:spAutoFit/>
          </a:bodyPr>
          <a:lstStyle/>
          <a:p>
            <a:pPr algn="ctr"/>
            <a:r>
              <a:rPr lang="en-US" b="1" dirty="0" smtClean="0"/>
              <a:t>3G Wireless Connection</a:t>
            </a:r>
          </a:p>
          <a:p>
            <a:pPr algn="ctr"/>
            <a:r>
              <a:rPr lang="en-US" b="1" dirty="0" smtClean="0"/>
              <a:t>Configured For VPN Access</a:t>
            </a:r>
            <a:endParaRPr lang="en-US" dirty="0"/>
          </a:p>
        </p:txBody>
      </p:sp>
      <p:pic>
        <p:nvPicPr>
          <p:cNvPr id="21506" name="Picture 2" descr="\\Ins13file\simon tool development\Tech Rep Training Material\Training Presentations for Tech Reps\Additional Training Material\3G Settings.png"/>
          <p:cNvPicPr>
            <a:picLocks noChangeAspect="1" noChangeArrowheads="1"/>
          </p:cNvPicPr>
          <p:nvPr/>
        </p:nvPicPr>
        <p:blipFill>
          <a:blip r:embed="rId2" cstate="print"/>
          <a:srcRect r="36174"/>
          <a:stretch>
            <a:fillRect/>
          </a:stretch>
        </p:blipFill>
        <p:spPr bwMode="auto">
          <a:xfrm>
            <a:off x="314325" y="4858000"/>
            <a:ext cx="3092560" cy="3629025"/>
          </a:xfrm>
          <a:prstGeom prst="rect">
            <a:avLst/>
          </a:prstGeom>
          <a:noFill/>
        </p:spPr>
      </p:pic>
      <p:pic>
        <p:nvPicPr>
          <p:cNvPr id="21507" name="Picture 3" descr="\\Ins13file\simon tool development\Tech Rep Training Material\Training Presentations for Tech Reps\Additional Training Material\Internet Options.png"/>
          <p:cNvPicPr>
            <a:picLocks noChangeAspect="1" noChangeArrowheads="1"/>
          </p:cNvPicPr>
          <p:nvPr/>
        </p:nvPicPr>
        <p:blipFill>
          <a:blip r:embed="rId3" cstate="print"/>
          <a:srcRect r="31107"/>
          <a:stretch>
            <a:fillRect/>
          </a:stretch>
        </p:blipFill>
        <p:spPr bwMode="auto">
          <a:xfrm>
            <a:off x="314326" y="1707647"/>
            <a:ext cx="1956788" cy="2502653"/>
          </a:xfrm>
          <a:prstGeom prst="rect">
            <a:avLst/>
          </a:prstGeom>
          <a:noFill/>
        </p:spPr>
      </p:pic>
      <p:pic>
        <p:nvPicPr>
          <p:cNvPr id="21508" name="Picture 4" descr="\\Ins13file\simon tool development\Tech Rep Training Material\Training Presentations for Tech Reps\Additional Training Material\Connections.png"/>
          <p:cNvPicPr>
            <a:picLocks noChangeAspect="1" noChangeArrowheads="1"/>
          </p:cNvPicPr>
          <p:nvPr/>
        </p:nvPicPr>
        <p:blipFill>
          <a:blip r:embed="rId4" cstate="print"/>
          <a:srcRect r="31270"/>
          <a:stretch>
            <a:fillRect/>
          </a:stretch>
        </p:blipFill>
        <p:spPr bwMode="auto">
          <a:xfrm>
            <a:off x="2419351" y="1713349"/>
            <a:ext cx="1947714" cy="2496951"/>
          </a:xfrm>
          <a:prstGeom prst="rect">
            <a:avLst/>
          </a:prstGeom>
          <a:noFill/>
        </p:spPr>
      </p:pic>
      <p:sp>
        <p:nvSpPr>
          <p:cNvPr id="18" name="TextBox 17"/>
          <p:cNvSpPr txBox="1"/>
          <p:nvPr/>
        </p:nvSpPr>
        <p:spPr>
          <a:xfrm>
            <a:off x="2514601" y="4229350"/>
            <a:ext cx="1695450" cy="400110"/>
          </a:xfrm>
          <a:prstGeom prst="rect">
            <a:avLst/>
          </a:prstGeom>
          <a:noFill/>
        </p:spPr>
        <p:txBody>
          <a:bodyPr wrap="square" rtlCol="0">
            <a:spAutoFit/>
          </a:bodyPr>
          <a:lstStyle/>
          <a:p>
            <a:r>
              <a:rPr lang="en-US" sz="1000" b="1" dirty="0" smtClean="0"/>
              <a:t>Click “Connections” to open this panel.</a:t>
            </a:r>
            <a:endParaRPr lang="en-US" sz="1000" b="1" dirty="0"/>
          </a:p>
        </p:txBody>
      </p:sp>
      <p:pic>
        <p:nvPicPr>
          <p:cNvPr id="21510" name="Picture 6" descr="\\Ins13file\simon tool development\Tech Rep Training Material\Training Presentations for Tech Reps\Additional Training Material\3G Connection.png"/>
          <p:cNvPicPr>
            <a:picLocks noChangeAspect="1" noChangeArrowheads="1"/>
          </p:cNvPicPr>
          <p:nvPr/>
        </p:nvPicPr>
        <p:blipFill>
          <a:blip r:embed="rId5" cstate="print"/>
          <a:srcRect r="31289"/>
          <a:stretch>
            <a:fillRect/>
          </a:stretch>
        </p:blipFill>
        <p:spPr bwMode="auto">
          <a:xfrm>
            <a:off x="4524377" y="1709673"/>
            <a:ext cx="1958012" cy="2510152"/>
          </a:xfrm>
          <a:prstGeom prst="rect">
            <a:avLst/>
          </a:prstGeom>
          <a:noFill/>
        </p:spPr>
      </p:pic>
      <p:sp>
        <p:nvSpPr>
          <p:cNvPr id="20" name="TextBox 19"/>
          <p:cNvSpPr txBox="1"/>
          <p:nvPr/>
        </p:nvSpPr>
        <p:spPr>
          <a:xfrm>
            <a:off x="4657726" y="4238875"/>
            <a:ext cx="1695450" cy="400110"/>
          </a:xfrm>
          <a:prstGeom prst="rect">
            <a:avLst/>
          </a:prstGeom>
          <a:noFill/>
        </p:spPr>
        <p:txBody>
          <a:bodyPr wrap="square" rtlCol="0">
            <a:spAutoFit/>
          </a:bodyPr>
          <a:lstStyle/>
          <a:p>
            <a:r>
              <a:rPr lang="en-US" sz="1000" b="1" dirty="0" smtClean="0"/>
              <a:t>Click “3G Connection” to open this panel.</a:t>
            </a:r>
            <a:endParaRPr lang="en-US" sz="1000" b="1" dirty="0"/>
          </a:p>
        </p:txBody>
      </p:sp>
      <p:sp>
        <p:nvSpPr>
          <p:cNvPr id="21" name="TextBox 20"/>
          <p:cNvSpPr txBox="1"/>
          <p:nvPr/>
        </p:nvSpPr>
        <p:spPr>
          <a:xfrm>
            <a:off x="3562350" y="4867525"/>
            <a:ext cx="2152649" cy="1600438"/>
          </a:xfrm>
          <a:prstGeom prst="rect">
            <a:avLst/>
          </a:prstGeom>
          <a:noFill/>
        </p:spPr>
        <p:txBody>
          <a:bodyPr wrap="square" rtlCol="0">
            <a:spAutoFit/>
          </a:bodyPr>
          <a:lstStyle/>
          <a:p>
            <a:r>
              <a:rPr lang="en-US" sz="1000" b="1" dirty="0" smtClean="0"/>
              <a:t>Click the Proxy Server box and type the following into the address box:</a:t>
            </a:r>
          </a:p>
          <a:p>
            <a:endParaRPr lang="en-US" sz="1000" b="1" dirty="0"/>
          </a:p>
          <a:p>
            <a:r>
              <a:rPr lang="en-US" sz="1400" b="1" dirty="0" smtClean="0"/>
              <a:t>usindmvproxy001.dp.net</a:t>
            </a:r>
          </a:p>
          <a:p>
            <a:endParaRPr lang="en-US" sz="1000" b="1" dirty="0" smtClean="0"/>
          </a:p>
          <a:p>
            <a:r>
              <a:rPr lang="en-US" sz="1000" b="1" dirty="0" smtClean="0"/>
              <a:t>Then type </a:t>
            </a:r>
            <a:r>
              <a:rPr lang="en-US" sz="1400" b="1" dirty="0" smtClean="0"/>
              <a:t>80</a:t>
            </a:r>
            <a:r>
              <a:rPr lang="en-US" sz="1000" b="1" dirty="0" smtClean="0"/>
              <a:t> in the port box.</a:t>
            </a:r>
          </a:p>
          <a:p>
            <a:endParaRPr lang="en-US" sz="1000" b="1" dirty="0"/>
          </a:p>
          <a:p>
            <a:r>
              <a:rPr lang="en-US" sz="1000" b="1" dirty="0" smtClean="0"/>
              <a:t>And lastly, click the “Bypass proxy server for local addresses” box.</a:t>
            </a:r>
            <a:endParaRPr lang="en-US" sz="1400" b="1" dirty="0"/>
          </a:p>
        </p:txBody>
      </p:sp>
      <p:sp>
        <p:nvSpPr>
          <p:cNvPr id="6" name="Left Arrow 5"/>
          <p:cNvSpPr/>
          <p:nvPr/>
        </p:nvSpPr>
        <p:spPr>
          <a:xfrm rot="13943947">
            <a:off x="30676" y="6053615"/>
            <a:ext cx="574072" cy="28777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5400000">
            <a:off x="428625" y="7229729"/>
            <a:ext cx="604838" cy="2714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575" y="4267450"/>
            <a:ext cx="359394" cy="369332"/>
          </a:xfrm>
          <a:prstGeom prst="rect">
            <a:avLst/>
          </a:prstGeom>
          <a:noFill/>
        </p:spPr>
        <p:txBody>
          <a:bodyPr wrap="none" rtlCol="0">
            <a:spAutoFit/>
          </a:bodyPr>
          <a:lstStyle/>
          <a:p>
            <a:r>
              <a:rPr lang="en-US" b="1" dirty="0" smtClean="0"/>
              <a:t>1.</a:t>
            </a:r>
            <a:endParaRPr lang="en-US" b="1" dirty="0"/>
          </a:p>
        </p:txBody>
      </p:sp>
      <p:sp>
        <p:nvSpPr>
          <p:cNvPr id="23" name="TextBox 22"/>
          <p:cNvSpPr txBox="1"/>
          <p:nvPr/>
        </p:nvSpPr>
        <p:spPr>
          <a:xfrm>
            <a:off x="2324100" y="4219825"/>
            <a:ext cx="359394" cy="369332"/>
          </a:xfrm>
          <a:prstGeom prst="rect">
            <a:avLst/>
          </a:prstGeom>
          <a:noFill/>
        </p:spPr>
        <p:txBody>
          <a:bodyPr wrap="none" rtlCol="0">
            <a:spAutoFit/>
          </a:bodyPr>
          <a:lstStyle/>
          <a:p>
            <a:r>
              <a:rPr lang="en-US" b="1" dirty="0" smtClean="0"/>
              <a:t>2.</a:t>
            </a:r>
            <a:endParaRPr lang="en-US" b="1" dirty="0"/>
          </a:p>
        </p:txBody>
      </p:sp>
      <p:sp>
        <p:nvSpPr>
          <p:cNvPr id="24" name="TextBox 23"/>
          <p:cNvSpPr txBox="1"/>
          <p:nvPr/>
        </p:nvSpPr>
        <p:spPr>
          <a:xfrm>
            <a:off x="4448175" y="4238875"/>
            <a:ext cx="359394" cy="369332"/>
          </a:xfrm>
          <a:prstGeom prst="rect">
            <a:avLst/>
          </a:prstGeom>
          <a:noFill/>
        </p:spPr>
        <p:txBody>
          <a:bodyPr wrap="none" rtlCol="0">
            <a:spAutoFit/>
          </a:bodyPr>
          <a:lstStyle/>
          <a:p>
            <a:r>
              <a:rPr lang="en-US" b="1" dirty="0" smtClean="0"/>
              <a:t>3.</a:t>
            </a:r>
            <a:endParaRPr lang="en-US" b="1" dirty="0"/>
          </a:p>
        </p:txBody>
      </p:sp>
      <p:sp>
        <p:nvSpPr>
          <p:cNvPr id="25" name="TextBox 24"/>
          <p:cNvSpPr txBox="1"/>
          <p:nvPr/>
        </p:nvSpPr>
        <p:spPr>
          <a:xfrm>
            <a:off x="3352800" y="4810375"/>
            <a:ext cx="359394" cy="369332"/>
          </a:xfrm>
          <a:prstGeom prst="rect">
            <a:avLst/>
          </a:prstGeom>
          <a:noFill/>
        </p:spPr>
        <p:txBody>
          <a:bodyPr wrap="none" rtlCol="0">
            <a:spAutoFit/>
          </a:bodyPr>
          <a:lstStyle/>
          <a:p>
            <a:r>
              <a:rPr lang="en-US" b="1" dirty="0" smtClean="0"/>
              <a:t>4.</a:t>
            </a:r>
            <a:endParaRPr lang="en-US" b="1" dirty="0"/>
          </a:p>
        </p:txBody>
      </p:sp>
      <p:sp>
        <p:nvSpPr>
          <p:cNvPr id="27" name="Left Arrow 26"/>
          <p:cNvSpPr/>
          <p:nvPr/>
        </p:nvSpPr>
        <p:spPr>
          <a:xfrm rot="20019934">
            <a:off x="2400834" y="6232183"/>
            <a:ext cx="1413197" cy="11699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rot="20019934">
            <a:off x="1137574" y="6057181"/>
            <a:ext cx="2632693" cy="13859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1" name="Picture 7" descr="\\Ins13file\simon tool development\Tech Rep Training Material\Training Presentations for Tech Reps\Additional Training Material\3G Proxy Settings.png"/>
          <p:cNvPicPr>
            <a:picLocks noChangeAspect="1" noChangeArrowheads="1"/>
          </p:cNvPicPr>
          <p:nvPr/>
        </p:nvPicPr>
        <p:blipFill>
          <a:blip r:embed="rId6" cstate="print"/>
          <a:srcRect r="35848"/>
          <a:stretch>
            <a:fillRect/>
          </a:stretch>
        </p:blipFill>
        <p:spPr bwMode="auto">
          <a:xfrm>
            <a:off x="4628525" y="6600826"/>
            <a:ext cx="2064067" cy="2409824"/>
          </a:xfrm>
          <a:prstGeom prst="rect">
            <a:avLst/>
          </a:prstGeom>
          <a:noFill/>
        </p:spPr>
      </p:pic>
      <p:sp>
        <p:nvSpPr>
          <p:cNvPr id="10" name="TextBox 9"/>
          <p:cNvSpPr txBox="1"/>
          <p:nvPr/>
        </p:nvSpPr>
        <p:spPr>
          <a:xfrm>
            <a:off x="5323850" y="7229475"/>
            <a:ext cx="830484" cy="369332"/>
          </a:xfrm>
          <a:prstGeom prst="rect">
            <a:avLst/>
          </a:prstGeom>
          <a:noFill/>
        </p:spPr>
        <p:txBody>
          <a:bodyPr wrap="none" rtlCol="0">
            <a:spAutoFit/>
          </a:bodyPr>
          <a:lstStyle/>
          <a:p>
            <a:r>
              <a:rPr lang="en-US" b="1" dirty="0" err="1" smtClean="0"/>
              <a:t>Resu</a:t>
            </a:r>
            <a:r>
              <a:rPr lang="en-US" b="1" dirty="0" smtClean="0"/>
              <a:t> </a:t>
            </a:r>
            <a:r>
              <a:rPr lang="en-US" b="1" dirty="0" err="1" smtClean="0"/>
              <a:t>lt</a:t>
            </a:r>
            <a:endParaRPr lang="en-US" b="1" dirty="0"/>
          </a:p>
        </p:txBody>
      </p:sp>
      <p:sp>
        <p:nvSpPr>
          <p:cNvPr id="30" name="TextBox 29"/>
          <p:cNvSpPr txBox="1"/>
          <p:nvPr/>
        </p:nvSpPr>
        <p:spPr>
          <a:xfrm>
            <a:off x="143125" y="8490619"/>
            <a:ext cx="4464504" cy="584775"/>
          </a:xfrm>
          <a:prstGeom prst="rect">
            <a:avLst/>
          </a:prstGeom>
          <a:noFill/>
        </p:spPr>
        <p:txBody>
          <a:bodyPr wrap="square" rtlCol="0">
            <a:spAutoFit/>
          </a:bodyPr>
          <a:lstStyle/>
          <a:p>
            <a:r>
              <a:rPr lang="en-US" sz="1600" b="1" dirty="0" smtClean="0"/>
              <a:t>Once configured as shown, click the Nortel Client icon on the desktop and proceed accordingly.</a:t>
            </a:r>
            <a:endParaRPr lang="en-US"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ns13file\simon tool development\Tech Rep Training Material\Training Presentations for Tech Reps\Additional Training Material\LAN Setting Panel.png"/>
          <p:cNvPicPr>
            <a:picLocks noChangeAspect="1" noChangeArrowheads="1"/>
          </p:cNvPicPr>
          <p:nvPr/>
        </p:nvPicPr>
        <p:blipFill>
          <a:blip r:embed="rId2" cstate="print"/>
          <a:srcRect r="35848" b="24783"/>
          <a:stretch>
            <a:fillRect/>
          </a:stretch>
        </p:blipFill>
        <p:spPr bwMode="auto">
          <a:xfrm>
            <a:off x="285750" y="5030549"/>
            <a:ext cx="2961063" cy="2600325"/>
          </a:xfrm>
          <a:prstGeom prst="rect">
            <a:avLst/>
          </a:prstGeom>
          <a:noFill/>
        </p:spPr>
      </p:pic>
      <p:sp>
        <p:nvSpPr>
          <p:cNvPr id="16" name="TextBox 15"/>
          <p:cNvSpPr txBox="1"/>
          <p:nvPr/>
        </p:nvSpPr>
        <p:spPr>
          <a:xfrm>
            <a:off x="3851371" y="-23750"/>
            <a:ext cx="3027175" cy="646331"/>
          </a:xfrm>
          <a:prstGeom prst="rect">
            <a:avLst/>
          </a:prstGeom>
          <a:noFill/>
        </p:spPr>
        <p:txBody>
          <a:bodyPr wrap="none" rtlCol="0">
            <a:spAutoFit/>
          </a:bodyPr>
          <a:lstStyle/>
          <a:p>
            <a:pPr algn="ctr"/>
            <a:r>
              <a:rPr lang="en-US" b="1" dirty="0" smtClean="0"/>
              <a:t>WiFi or Hard Line Connection</a:t>
            </a:r>
          </a:p>
          <a:p>
            <a:pPr algn="ctr"/>
            <a:r>
              <a:rPr lang="en-US" b="1" dirty="0" smtClean="0"/>
              <a:t>Configured For VPN Access</a:t>
            </a:r>
            <a:endParaRPr lang="en-US" dirty="0"/>
          </a:p>
        </p:txBody>
      </p:sp>
      <p:sp>
        <p:nvSpPr>
          <p:cNvPr id="17" name="TextBox 16"/>
          <p:cNvSpPr txBox="1"/>
          <p:nvPr/>
        </p:nvSpPr>
        <p:spPr>
          <a:xfrm>
            <a:off x="209551" y="4259025"/>
            <a:ext cx="2228850" cy="553998"/>
          </a:xfrm>
          <a:prstGeom prst="rect">
            <a:avLst/>
          </a:prstGeom>
          <a:noFill/>
        </p:spPr>
        <p:txBody>
          <a:bodyPr wrap="square" rtlCol="0">
            <a:spAutoFit/>
          </a:bodyPr>
          <a:lstStyle/>
          <a:p>
            <a:r>
              <a:rPr lang="en-US" sz="1000" b="1" dirty="0" smtClean="0"/>
              <a:t>From Internet Explorer click “Tools” and then click “Internet Options” to open this panel.</a:t>
            </a:r>
            <a:endParaRPr lang="en-US" sz="1000" b="1" dirty="0"/>
          </a:p>
        </p:txBody>
      </p:sp>
      <p:pic>
        <p:nvPicPr>
          <p:cNvPr id="18" name="Picture 3" descr="\\Ins13file\simon tool development\Tech Rep Training Material\Training Presentations for Tech Reps\Additional Training Material\Internet Options.png"/>
          <p:cNvPicPr>
            <a:picLocks noChangeAspect="1" noChangeArrowheads="1"/>
          </p:cNvPicPr>
          <p:nvPr/>
        </p:nvPicPr>
        <p:blipFill>
          <a:blip r:embed="rId3" cstate="print"/>
          <a:srcRect r="31107"/>
          <a:stretch>
            <a:fillRect/>
          </a:stretch>
        </p:blipFill>
        <p:spPr bwMode="auto">
          <a:xfrm>
            <a:off x="285751" y="1756372"/>
            <a:ext cx="1956788" cy="2502653"/>
          </a:xfrm>
          <a:prstGeom prst="rect">
            <a:avLst/>
          </a:prstGeom>
          <a:noFill/>
        </p:spPr>
      </p:pic>
      <p:pic>
        <p:nvPicPr>
          <p:cNvPr id="19" name="Picture 4" descr="\\Ins13file\simon tool development\Tech Rep Training Material\Training Presentations for Tech Reps\Additional Training Material\Connections.png"/>
          <p:cNvPicPr>
            <a:picLocks noChangeAspect="1" noChangeArrowheads="1"/>
          </p:cNvPicPr>
          <p:nvPr/>
        </p:nvPicPr>
        <p:blipFill>
          <a:blip r:embed="rId4" cstate="print"/>
          <a:srcRect r="31270"/>
          <a:stretch>
            <a:fillRect/>
          </a:stretch>
        </p:blipFill>
        <p:spPr bwMode="auto">
          <a:xfrm>
            <a:off x="2390776" y="1762074"/>
            <a:ext cx="1947714" cy="2496951"/>
          </a:xfrm>
          <a:prstGeom prst="rect">
            <a:avLst/>
          </a:prstGeom>
          <a:noFill/>
        </p:spPr>
      </p:pic>
      <p:sp>
        <p:nvSpPr>
          <p:cNvPr id="20" name="TextBox 19"/>
          <p:cNvSpPr txBox="1"/>
          <p:nvPr/>
        </p:nvSpPr>
        <p:spPr>
          <a:xfrm>
            <a:off x="2616651" y="4278075"/>
            <a:ext cx="1695450" cy="400110"/>
          </a:xfrm>
          <a:prstGeom prst="rect">
            <a:avLst/>
          </a:prstGeom>
          <a:noFill/>
        </p:spPr>
        <p:txBody>
          <a:bodyPr wrap="square" rtlCol="0">
            <a:spAutoFit/>
          </a:bodyPr>
          <a:lstStyle/>
          <a:p>
            <a:r>
              <a:rPr lang="en-US" sz="1000" b="1" dirty="0" smtClean="0"/>
              <a:t>Click “Connections” to open this panel.</a:t>
            </a:r>
            <a:endParaRPr lang="en-US" sz="1000" b="1" dirty="0"/>
          </a:p>
        </p:txBody>
      </p:sp>
      <p:sp>
        <p:nvSpPr>
          <p:cNvPr id="21" name="TextBox 20"/>
          <p:cNvSpPr txBox="1"/>
          <p:nvPr/>
        </p:nvSpPr>
        <p:spPr>
          <a:xfrm>
            <a:off x="0" y="4316175"/>
            <a:ext cx="359394" cy="369332"/>
          </a:xfrm>
          <a:prstGeom prst="rect">
            <a:avLst/>
          </a:prstGeom>
          <a:noFill/>
        </p:spPr>
        <p:txBody>
          <a:bodyPr wrap="none" rtlCol="0">
            <a:spAutoFit/>
          </a:bodyPr>
          <a:lstStyle/>
          <a:p>
            <a:r>
              <a:rPr lang="en-US" b="1" dirty="0" smtClean="0"/>
              <a:t>1.</a:t>
            </a:r>
            <a:endParaRPr lang="en-US" b="1" dirty="0"/>
          </a:p>
        </p:txBody>
      </p:sp>
      <p:sp>
        <p:nvSpPr>
          <p:cNvPr id="22" name="TextBox 21"/>
          <p:cNvSpPr txBox="1"/>
          <p:nvPr/>
        </p:nvSpPr>
        <p:spPr>
          <a:xfrm>
            <a:off x="2426150" y="4268550"/>
            <a:ext cx="359394" cy="369332"/>
          </a:xfrm>
          <a:prstGeom prst="rect">
            <a:avLst/>
          </a:prstGeom>
          <a:noFill/>
        </p:spPr>
        <p:txBody>
          <a:bodyPr wrap="none" rtlCol="0">
            <a:spAutoFit/>
          </a:bodyPr>
          <a:lstStyle/>
          <a:p>
            <a:r>
              <a:rPr lang="en-US" b="1" dirty="0" smtClean="0"/>
              <a:t>2.</a:t>
            </a:r>
            <a:endParaRPr lang="en-US" b="1" dirty="0"/>
          </a:p>
        </p:txBody>
      </p:sp>
      <p:pic>
        <p:nvPicPr>
          <p:cNvPr id="23" name="Picture 2" descr="\\Ins13file\simon tool development\Tech Rep Training Material\Training Presentations for Tech Reps\Additional Training Material\LAN Setting Panel.png"/>
          <p:cNvPicPr>
            <a:picLocks noChangeAspect="1" noChangeArrowheads="1"/>
          </p:cNvPicPr>
          <p:nvPr/>
        </p:nvPicPr>
        <p:blipFill>
          <a:blip r:embed="rId2" cstate="print"/>
          <a:srcRect r="35920" b="24732"/>
          <a:stretch>
            <a:fillRect/>
          </a:stretch>
        </p:blipFill>
        <p:spPr bwMode="auto">
          <a:xfrm>
            <a:off x="4454369" y="2229582"/>
            <a:ext cx="2270281" cy="1997277"/>
          </a:xfrm>
          <a:prstGeom prst="rect">
            <a:avLst/>
          </a:prstGeom>
          <a:noFill/>
        </p:spPr>
      </p:pic>
      <p:pic>
        <p:nvPicPr>
          <p:cNvPr id="24" name="Picture 3" descr="\\Ins13file\simon tool development\Tech Rep Training Material\Training Presentations for Tech Reps\Additional Training Material\LAN Settings.png"/>
          <p:cNvPicPr>
            <a:picLocks noChangeAspect="1" noChangeArrowheads="1"/>
          </p:cNvPicPr>
          <p:nvPr/>
        </p:nvPicPr>
        <p:blipFill>
          <a:blip r:embed="rId5" cstate="print"/>
          <a:srcRect r="35714" b="25616"/>
          <a:stretch>
            <a:fillRect/>
          </a:stretch>
        </p:blipFill>
        <p:spPr bwMode="auto">
          <a:xfrm>
            <a:off x="4203145" y="6614175"/>
            <a:ext cx="2582850" cy="2238375"/>
          </a:xfrm>
          <a:prstGeom prst="rect">
            <a:avLst/>
          </a:prstGeom>
          <a:noFill/>
        </p:spPr>
      </p:pic>
      <p:sp>
        <p:nvSpPr>
          <p:cNvPr id="28" name="TextBox 27"/>
          <p:cNvSpPr txBox="1"/>
          <p:nvPr/>
        </p:nvSpPr>
        <p:spPr>
          <a:xfrm>
            <a:off x="4758051" y="4242450"/>
            <a:ext cx="1695450" cy="400110"/>
          </a:xfrm>
          <a:prstGeom prst="rect">
            <a:avLst/>
          </a:prstGeom>
          <a:noFill/>
        </p:spPr>
        <p:txBody>
          <a:bodyPr wrap="square" rtlCol="0">
            <a:spAutoFit/>
          </a:bodyPr>
          <a:lstStyle/>
          <a:p>
            <a:r>
              <a:rPr lang="en-US" sz="1000" b="1" dirty="0" smtClean="0"/>
              <a:t>Click “LAN settings” to open this panel.</a:t>
            </a:r>
            <a:endParaRPr lang="en-US" sz="1000" b="1" dirty="0"/>
          </a:p>
        </p:txBody>
      </p:sp>
      <p:sp>
        <p:nvSpPr>
          <p:cNvPr id="29" name="TextBox 28"/>
          <p:cNvSpPr txBox="1"/>
          <p:nvPr/>
        </p:nvSpPr>
        <p:spPr>
          <a:xfrm>
            <a:off x="4567550" y="4232925"/>
            <a:ext cx="359394" cy="369332"/>
          </a:xfrm>
          <a:prstGeom prst="rect">
            <a:avLst/>
          </a:prstGeom>
          <a:noFill/>
        </p:spPr>
        <p:txBody>
          <a:bodyPr wrap="none" rtlCol="0">
            <a:spAutoFit/>
          </a:bodyPr>
          <a:lstStyle/>
          <a:p>
            <a:r>
              <a:rPr lang="en-US" b="1" dirty="0" smtClean="0"/>
              <a:t>3.</a:t>
            </a:r>
            <a:endParaRPr lang="en-US" b="1" dirty="0"/>
          </a:p>
        </p:txBody>
      </p:sp>
      <p:sp>
        <p:nvSpPr>
          <p:cNvPr id="30" name="TextBox 29"/>
          <p:cNvSpPr txBox="1"/>
          <p:nvPr/>
        </p:nvSpPr>
        <p:spPr>
          <a:xfrm>
            <a:off x="3505200" y="4925775"/>
            <a:ext cx="2152649" cy="1600438"/>
          </a:xfrm>
          <a:prstGeom prst="rect">
            <a:avLst/>
          </a:prstGeom>
          <a:noFill/>
        </p:spPr>
        <p:txBody>
          <a:bodyPr wrap="square" rtlCol="0">
            <a:spAutoFit/>
          </a:bodyPr>
          <a:lstStyle/>
          <a:p>
            <a:r>
              <a:rPr lang="en-US" sz="1000" b="1" dirty="0" smtClean="0"/>
              <a:t>Click the Proxy Server box and type the following into the address box:</a:t>
            </a:r>
          </a:p>
          <a:p>
            <a:endParaRPr lang="en-US" sz="1000" b="1" dirty="0"/>
          </a:p>
          <a:p>
            <a:r>
              <a:rPr lang="en-US" sz="1400" b="1" dirty="0" smtClean="0"/>
              <a:t>usindmvproxy001.dp.net</a:t>
            </a:r>
          </a:p>
          <a:p>
            <a:endParaRPr lang="en-US" sz="1000" b="1" dirty="0" smtClean="0"/>
          </a:p>
          <a:p>
            <a:r>
              <a:rPr lang="en-US" sz="1000" b="1" dirty="0" smtClean="0"/>
              <a:t>Then type </a:t>
            </a:r>
            <a:r>
              <a:rPr lang="en-US" sz="1400" b="1" dirty="0" smtClean="0"/>
              <a:t>80</a:t>
            </a:r>
            <a:r>
              <a:rPr lang="en-US" sz="1000" b="1" dirty="0" smtClean="0"/>
              <a:t> in the port box.</a:t>
            </a:r>
          </a:p>
          <a:p>
            <a:endParaRPr lang="en-US" sz="1000" b="1" dirty="0"/>
          </a:p>
          <a:p>
            <a:r>
              <a:rPr lang="en-US" sz="1000" b="1" dirty="0" smtClean="0"/>
              <a:t>And lastly, click the “Bypass proxy server for local addresses” box.</a:t>
            </a:r>
            <a:endParaRPr lang="en-US" sz="1400" b="1" dirty="0"/>
          </a:p>
        </p:txBody>
      </p:sp>
      <p:sp>
        <p:nvSpPr>
          <p:cNvPr id="31" name="Left Arrow 30"/>
          <p:cNvSpPr/>
          <p:nvPr/>
        </p:nvSpPr>
        <p:spPr>
          <a:xfrm rot="13943947">
            <a:off x="-26474" y="6111865"/>
            <a:ext cx="574072" cy="28777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5400000">
            <a:off x="371475" y="7287979"/>
            <a:ext cx="604838" cy="2714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295650" y="4868625"/>
            <a:ext cx="359394" cy="369332"/>
          </a:xfrm>
          <a:prstGeom prst="rect">
            <a:avLst/>
          </a:prstGeom>
          <a:noFill/>
        </p:spPr>
        <p:txBody>
          <a:bodyPr wrap="none" rtlCol="0">
            <a:spAutoFit/>
          </a:bodyPr>
          <a:lstStyle/>
          <a:p>
            <a:r>
              <a:rPr lang="en-US" b="1" dirty="0" smtClean="0"/>
              <a:t>4.</a:t>
            </a:r>
            <a:endParaRPr lang="en-US" b="1" dirty="0"/>
          </a:p>
        </p:txBody>
      </p:sp>
      <p:sp>
        <p:nvSpPr>
          <p:cNvPr id="34" name="Left Arrow 33"/>
          <p:cNvSpPr/>
          <p:nvPr/>
        </p:nvSpPr>
        <p:spPr>
          <a:xfrm rot="20019934">
            <a:off x="2343684" y="6290433"/>
            <a:ext cx="1413197" cy="11699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rot="20019934">
            <a:off x="1080424" y="6115431"/>
            <a:ext cx="2632693" cy="13859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26125" y="8414400"/>
            <a:ext cx="777585" cy="369332"/>
          </a:xfrm>
          <a:prstGeom prst="rect">
            <a:avLst/>
          </a:prstGeom>
          <a:noFill/>
        </p:spPr>
        <p:txBody>
          <a:bodyPr wrap="none" rtlCol="0">
            <a:spAutoFit/>
          </a:bodyPr>
          <a:lstStyle/>
          <a:p>
            <a:r>
              <a:rPr lang="en-US" b="1" dirty="0" smtClean="0"/>
              <a:t>Result</a:t>
            </a:r>
            <a:endParaRPr lang="en-US" b="1" dirty="0"/>
          </a:p>
        </p:txBody>
      </p:sp>
      <p:sp>
        <p:nvSpPr>
          <p:cNvPr id="38" name="TextBox 37"/>
          <p:cNvSpPr txBox="1"/>
          <p:nvPr/>
        </p:nvSpPr>
        <p:spPr>
          <a:xfrm>
            <a:off x="361949" y="619125"/>
            <a:ext cx="6162675" cy="1169551"/>
          </a:xfrm>
          <a:prstGeom prst="rect">
            <a:avLst/>
          </a:prstGeom>
          <a:noFill/>
        </p:spPr>
        <p:txBody>
          <a:bodyPr wrap="square" rtlCol="0">
            <a:spAutoFit/>
          </a:bodyPr>
          <a:lstStyle/>
          <a:p>
            <a:r>
              <a:rPr lang="en-US" sz="1400" dirty="0" smtClean="0"/>
              <a:t>The third connection configuration for the F5 Tablet that you need to know is the WiFi or Hard Line connection for VPN access. </a:t>
            </a:r>
          </a:p>
          <a:p>
            <a:endParaRPr lang="en-US" sz="1400" dirty="0"/>
          </a:p>
          <a:p>
            <a:r>
              <a:rPr lang="en-US" sz="1400" dirty="0" smtClean="0"/>
              <a:t>This connection is similar to the 3G wireless connection with the proxy settings turned on in the LAN settings area of Internet Explorer versus the 3G area. </a:t>
            </a:r>
          </a:p>
        </p:txBody>
      </p:sp>
      <p:sp>
        <p:nvSpPr>
          <p:cNvPr id="40" name="TextBox 39"/>
          <p:cNvSpPr txBox="1"/>
          <p:nvPr/>
        </p:nvSpPr>
        <p:spPr>
          <a:xfrm>
            <a:off x="107500" y="8027494"/>
            <a:ext cx="3989485" cy="830997"/>
          </a:xfrm>
          <a:prstGeom prst="rect">
            <a:avLst/>
          </a:prstGeom>
          <a:noFill/>
        </p:spPr>
        <p:txBody>
          <a:bodyPr wrap="square" rtlCol="0">
            <a:spAutoFit/>
          </a:bodyPr>
          <a:lstStyle/>
          <a:p>
            <a:r>
              <a:rPr lang="en-US" sz="1600" b="1" dirty="0" smtClean="0"/>
              <a:t>Once configured as shown, click the Nortel Client icon on the desktop and proceed accordingly.</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Ins13file\simon tool development\Tech Rep Training Material\Training Presentations for Tech Reps\Additional Training Material\VPN Login.png"/>
          <p:cNvPicPr>
            <a:picLocks noChangeAspect="1" noChangeArrowheads="1"/>
          </p:cNvPicPr>
          <p:nvPr/>
        </p:nvPicPr>
        <p:blipFill>
          <a:blip r:embed="rId2" cstate="print"/>
          <a:srcRect b="14744"/>
          <a:stretch>
            <a:fillRect/>
          </a:stretch>
        </p:blipFill>
        <p:spPr bwMode="auto">
          <a:xfrm>
            <a:off x="1497984" y="584064"/>
            <a:ext cx="3691533" cy="2257963"/>
          </a:xfrm>
          <a:prstGeom prst="rect">
            <a:avLst/>
          </a:prstGeom>
          <a:noFill/>
        </p:spPr>
      </p:pic>
      <p:sp>
        <p:nvSpPr>
          <p:cNvPr id="4" name="TextBox 3"/>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5" name="TextBox 4"/>
          <p:cNvSpPr txBox="1"/>
          <p:nvPr/>
        </p:nvSpPr>
        <p:spPr>
          <a:xfrm>
            <a:off x="415636" y="2945081"/>
            <a:ext cx="6127667" cy="1508105"/>
          </a:xfrm>
          <a:prstGeom prst="rect">
            <a:avLst/>
          </a:prstGeom>
          <a:noFill/>
        </p:spPr>
        <p:txBody>
          <a:bodyPr wrap="square" rtlCol="0">
            <a:spAutoFit/>
          </a:bodyPr>
          <a:lstStyle/>
          <a:p>
            <a:pPr marL="342900" indent="-342900">
              <a:buAutoNum type="arabicPeriod"/>
            </a:pPr>
            <a:r>
              <a:rPr lang="en-US" sz="1600" dirty="0" smtClean="0"/>
              <a:t>Enter the username assigned to you by the Service Desk.</a:t>
            </a:r>
          </a:p>
          <a:p>
            <a:pPr marL="342900" indent="-342900">
              <a:buAutoNum type="arabicPeriod"/>
            </a:pPr>
            <a:r>
              <a:rPr lang="en-US" sz="1600" dirty="0" smtClean="0"/>
              <a:t>Enter the PIN assigned to you by the Service Desk.</a:t>
            </a:r>
          </a:p>
          <a:p>
            <a:pPr marL="342900" indent="-342900">
              <a:buAutoNum type="arabicPeriod"/>
            </a:pPr>
            <a:r>
              <a:rPr lang="en-US" sz="1600" dirty="0" smtClean="0"/>
              <a:t>Enter the current 6-digit security code.</a:t>
            </a:r>
          </a:p>
          <a:p>
            <a:pPr marL="342900" indent="-342900">
              <a:buAutoNum type="arabicPeriod"/>
            </a:pPr>
            <a:r>
              <a:rPr lang="en-US" sz="1600" dirty="0" smtClean="0"/>
              <a:t>Click “Connect”.</a:t>
            </a:r>
          </a:p>
          <a:p>
            <a:pPr marL="342900" indent="-342900"/>
            <a:r>
              <a:rPr lang="en-US" sz="1400" b="1" dirty="0" smtClean="0"/>
              <a:t>Pay attention to the status messages in the client box in case there is an error – </a:t>
            </a:r>
          </a:p>
          <a:p>
            <a:pPr marL="342900" indent="-342900"/>
            <a:r>
              <a:rPr lang="en-US" sz="1400" b="1" dirty="0" smtClean="0"/>
              <a:t>you will need to know the cause of any issue if you seek help.</a:t>
            </a:r>
            <a:endParaRPr lang="en-US" sz="1400" b="1" dirty="0"/>
          </a:p>
        </p:txBody>
      </p:sp>
      <p:sp>
        <p:nvSpPr>
          <p:cNvPr id="6" name="TextBox 5"/>
          <p:cNvSpPr txBox="1"/>
          <p:nvPr/>
        </p:nvSpPr>
        <p:spPr>
          <a:xfrm>
            <a:off x="522515" y="4465122"/>
            <a:ext cx="5878285" cy="4401205"/>
          </a:xfrm>
          <a:prstGeom prst="rect">
            <a:avLst/>
          </a:prstGeom>
          <a:noFill/>
        </p:spPr>
        <p:txBody>
          <a:bodyPr wrap="square" rtlCol="0">
            <a:spAutoFit/>
          </a:bodyPr>
          <a:lstStyle/>
          <a:p>
            <a:r>
              <a:rPr lang="en-US" sz="1400" b="1" dirty="0" smtClean="0"/>
              <a:t>Troubleshooting tips:</a:t>
            </a:r>
          </a:p>
          <a:p>
            <a:r>
              <a:rPr lang="en-US" sz="1400" dirty="0" smtClean="0"/>
              <a:t>(If you cannot get through the VPN login work through these steps in order.)</a:t>
            </a:r>
          </a:p>
          <a:p>
            <a:pPr marL="342900" indent="-342900">
              <a:buFont typeface="+mj-lt"/>
              <a:buAutoNum type="arabicPeriod"/>
            </a:pPr>
            <a:r>
              <a:rPr lang="en-US" sz="1400" dirty="0" smtClean="0"/>
              <a:t>Verify you are using the correct username. Unless you have accessed the VPN before using the username you just entered, don’t assume the username is the same one you use to access your computer. We found that four different username variations have been used depending on who processed your ticket – the variations we have identified so far include – 1) last name alone, 2) 1</a:t>
            </a:r>
            <a:r>
              <a:rPr lang="en-US" sz="1400" baseline="30000" dirty="0" smtClean="0"/>
              <a:t>st</a:t>
            </a:r>
            <a:r>
              <a:rPr lang="en-US" sz="1400" dirty="0" smtClean="0"/>
              <a:t> Initial + last name, 3) 1</a:t>
            </a:r>
            <a:r>
              <a:rPr lang="en-US" sz="1400" baseline="30000" dirty="0" smtClean="0"/>
              <a:t>st</a:t>
            </a:r>
            <a:r>
              <a:rPr lang="en-US" sz="1400" dirty="0" smtClean="0"/>
              <a:t> and middle initial + last name, 4) last name + first name.  Solution: The e-mail you received from the Service Desk should contain your username in it. If not, contact the Service Desk for assistance.</a:t>
            </a:r>
          </a:p>
          <a:p>
            <a:pPr marL="342900" indent="-342900">
              <a:buFont typeface="+mj-lt"/>
              <a:buAutoNum type="arabicPeriod"/>
            </a:pPr>
            <a:r>
              <a:rPr lang="en-US" sz="1400" dirty="0" smtClean="0"/>
              <a:t>If everything is being done correctly and you still cannot get past the login, your SecureID may need to be re-synced with the server. They have told us that the fob will become offset from the server after awhile and need to be re-synced. Solution: </a:t>
            </a:r>
            <a:r>
              <a:rPr lang="en-US" sz="1400" dirty="0"/>
              <a:t>C</a:t>
            </a:r>
            <a:r>
              <a:rPr lang="en-US" sz="1400" dirty="0" smtClean="0"/>
              <a:t>ontact the Service Desk for assistance.</a:t>
            </a:r>
          </a:p>
          <a:p>
            <a:pPr marL="342900" indent="-342900">
              <a:buFont typeface="+mj-lt"/>
              <a:buAutoNum type="arabicPeriod"/>
            </a:pPr>
            <a:r>
              <a:rPr lang="en-US" sz="1400" dirty="0" smtClean="0"/>
              <a:t>You are connected but cannot access any network drives or Documentum. Check your proxy settings in Internet Explorer and make appropriate corrections, log-off the VPN and then re-login with the proxy settings in the correct positions.</a:t>
            </a:r>
          </a:p>
          <a:p>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s13file\simon tool development\Tech Rep Training Material\Training Presentations for Tech Reps\Additional Training Material\Scripts.png"/>
          <p:cNvPicPr>
            <a:picLocks noChangeAspect="1" noChangeArrowheads="1"/>
          </p:cNvPicPr>
          <p:nvPr/>
        </p:nvPicPr>
        <p:blipFill>
          <a:blip r:embed="rId2" cstate="print"/>
          <a:srcRect r="37556" b="82957"/>
          <a:stretch>
            <a:fillRect/>
          </a:stretch>
        </p:blipFill>
        <p:spPr bwMode="auto">
          <a:xfrm>
            <a:off x="737784" y="6354134"/>
            <a:ext cx="5568012" cy="1032311"/>
          </a:xfrm>
          <a:prstGeom prst="rect">
            <a:avLst/>
          </a:prstGeom>
          <a:noFill/>
        </p:spPr>
      </p:pic>
      <p:pic>
        <p:nvPicPr>
          <p:cNvPr id="8195" name="Picture 3" descr="\\Ins13file\simon tool development\Tech Rep Training Material\Training Presentations for Tech Reps\Additional Training Material\Mapping.PNG"/>
          <p:cNvPicPr>
            <a:picLocks noChangeAspect="1" noChangeArrowheads="1"/>
          </p:cNvPicPr>
          <p:nvPr/>
        </p:nvPicPr>
        <p:blipFill>
          <a:blip r:embed="rId3" cstate="print"/>
          <a:srcRect/>
          <a:stretch>
            <a:fillRect/>
          </a:stretch>
        </p:blipFill>
        <p:spPr bwMode="auto">
          <a:xfrm>
            <a:off x="1897950" y="7653025"/>
            <a:ext cx="3095625" cy="1019175"/>
          </a:xfrm>
          <a:prstGeom prst="rect">
            <a:avLst/>
          </a:prstGeom>
          <a:noFill/>
        </p:spPr>
      </p:pic>
      <p:pic>
        <p:nvPicPr>
          <p:cNvPr id="8197" name="Picture 5" descr="\\Ins13file\simon tool development\Tech Rep Training Material\Training Presentations for Tech Reps\Additional Training Material\Waiting View.PNG"/>
          <p:cNvPicPr>
            <a:picLocks noChangeAspect="1" noChangeArrowheads="1"/>
          </p:cNvPicPr>
          <p:nvPr/>
        </p:nvPicPr>
        <p:blipFill>
          <a:blip r:embed="rId4" cstate="print"/>
          <a:srcRect/>
          <a:stretch>
            <a:fillRect/>
          </a:stretch>
        </p:blipFill>
        <p:spPr bwMode="auto">
          <a:xfrm>
            <a:off x="488896" y="1905556"/>
            <a:ext cx="5900261" cy="3650915"/>
          </a:xfrm>
          <a:prstGeom prst="rect">
            <a:avLst/>
          </a:prstGeom>
          <a:noFill/>
        </p:spPr>
      </p:pic>
      <p:sp>
        <p:nvSpPr>
          <p:cNvPr id="6" name="TextBox 5"/>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7" name="TextBox 6"/>
          <p:cNvSpPr txBox="1"/>
          <p:nvPr/>
        </p:nvSpPr>
        <p:spPr>
          <a:xfrm>
            <a:off x="320634" y="700644"/>
            <a:ext cx="6377049" cy="1200329"/>
          </a:xfrm>
          <a:prstGeom prst="rect">
            <a:avLst/>
          </a:prstGeom>
          <a:noFill/>
        </p:spPr>
        <p:txBody>
          <a:bodyPr wrap="square" rtlCol="0">
            <a:spAutoFit/>
          </a:bodyPr>
          <a:lstStyle/>
          <a:p>
            <a:r>
              <a:rPr lang="en-US" dirty="0" smtClean="0"/>
              <a:t>A correct login through the VPN will allow the scripts shown below to run which are required to map the drives you have access to. Wait until the scripts have fully run before trying to access the network.</a:t>
            </a:r>
            <a:endParaRPr lang="en-US" dirty="0"/>
          </a:p>
        </p:txBody>
      </p:sp>
      <p:sp>
        <p:nvSpPr>
          <p:cNvPr id="8" name="TextBox 7"/>
          <p:cNvSpPr txBox="1"/>
          <p:nvPr/>
        </p:nvSpPr>
        <p:spPr>
          <a:xfrm>
            <a:off x="1900052" y="5997039"/>
            <a:ext cx="2861953" cy="369332"/>
          </a:xfrm>
          <a:prstGeom prst="rect">
            <a:avLst/>
          </a:prstGeom>
          <a:noFill/>
        </p:spPr>
        <p:txBody>
          <a:bodyPr wrap="square" rtlCol="0">
            <a:spAutoFit/>
          </a:bodyPr>
          <a:lstStyle/>
          <a:p>
            <a:r>
              <a:rPr lang="en-US" dirty="0" smtClean="0"/>
              <a:t>Enlarged for easier viewing…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s13file\simon tool development\Tech Rep Training Material\Training Presentations for Tech Reps\Additional Training Material\Drives Mapped.PNG"/>
          <p:cNvPicPr>
            <a:picLocks noChangeAspect="1" noChangeArrowheads="1"/>
          </p:cNvPicPr>
          <p:nvPr/>
        </p:nvPicPr>
        <p:blipFill>
          <a:blip r:embed="rId2" cstate="print"/>
          <a:srcRect/>
          <a:stretch>
            <a:fillRect/>
          </a:stretch>
        </p:blipFill>
        <p:spPr bwMode="auto">
          <a:xfrm>
            <a:off x="1264294" y="1126770"/>
            <a:ext cx="4276461" cy="3083954"/>
          </a:xfrm>
          <a:prstGeom prst="rect">
            <a:avLst/>
          </a:prstGeom>
          <a:noFill/>
        </p:spPr>
      </p:pic>
      <p:pic>
        <p:nvPicPr>
          <p:cNvPr id="9219" name="Picture 3" descr="\\Ins13file\simon tool development\Tech Rep Training Material\Training Presentations for Tech Reps\Additional Training Material\Outside Access via VPN.PNG"/>
          <p:cNvPicPr>
            <a:picLocks noChangeAspect="1" noChangeArrowheads="1"/>
          </p:cNvPicPr>
          <p:nvPr/>
        </p:nvPicPr>
        <p:blipFill>
          <a:blip r:embed="rId3" cstate="print"/>
          <a:srcRect/>
          <a:stretch>
            <a:fillRect/>
          </a:stretch>
        </p:blipFill>
        <p:spPr bwMode="auto">
          <a:xfrm>
            <a:off x="908080" y="5779274"/>
            <a:ext cx="5029049" cy="2903090"/>
          </a:xfrm>
          <a:prstGeom prst="rect">
            <a:avLst/>
          </a:prstGeom>
          <a:noFill/>
        </p:spPr>
      </p:pic>
      <p:sp>
        <p:nvSpPr>
          <p:cNvPr id="4" name="TextBox 3"/>
          <p:cNvSpPr txBox="1"/>
          <p:nvPr/>
        </p:nvSpPr>
        <p:spPr>
          <a:xfrm>
            <a:off x="1163781" y="463138"/>
            <a:ext cx="4845133" cy="646331"/>
          </a:xfrm>
          <a:prstGeom prst="rect">
            <a:avLst/>
          </a:prstGeom>
          <a:noFill/>
        </p:spPr>
        <p:txBody>
          <a:bodyPr wrap="square" rtlCol="0">
            <a:spAutoFit/>
          </a:bodyPr>
          <a:lstStyle/>
          <a:p>
            <a:r>
              <a:rPr lang="en-US" dirty="0" smtClean="0"/>
              <a:t>After the scripts run, you will have access to all the drives assigned to your login.</a:t>
            </a:r>
            <a:endParaRPr lang="en-US" dirty="0"/>
          </a:p>
        </p:txBody>
      </p:sp>
      <p:sp>
        <p:nvSpPr>
          <p:cNvPr id="5" name="TextBox 4"/>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6" name="TextBox 5"/>
          <p:cNvSpPr txBox="1"/>
          <p:nvPr/>
        </p:nvSpPr>
        <p:spPr>
          <a:xfrm>
            <a:off x="971798" y="4605649"/>
            <a:ext cx="4845133" cy="1200329"/>
          </a:xfrm>
          <a:prstGeom prst="rect">
            <a:avLst/>
          </a:prstGeom>
          <a:noFill/>
        </p:spPr>
        <p:txBody>
          <a:bodyPr wrap="square" rtlCol="0">
            <a:spAutoFit/>
          </a:bodyPr>
          <a:lstStyle/>
          <a:p>
            <a:r>
              <a:rPr lang="en-US" dirty="0" smtClean="0"/>
              <a:t>If you try to access Google, or other external sites, while connected through the VPN you will receive an error message. </a:t>
            </a:r>
            <a:r>
              <a:rPr lang="en-US" b="1" dirty="0" smtClean="0"/>
              <a:t>This is correct </a:t>
            </a:r>
            <a:r>
              <a:rPr lang="en-US" dirty="0" smtClean="0"/>
              <a:t>and not indicative of a problem.</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s13file\simon tool development\Tech Rep Training Material\Training Presentations for Tech Reps\Additional Training Material\Portal Access.PNG"/>
          <p:cNvPicPr>
            <a:picLocks noChangeAspect="1" noChangeArrowheads="1"/>
          </p:cNvPicPr>
          <p:nvPr/>
        </p:nvPicPr>
        <p:blipFill>
          <a:blip r:embed="rId2" cstate="print"/>
          <a:srcRect/>
          <a:stretch>
            <a:fillRect/>
          </a:stretch>
        </p:blipFill>
        <p:spPr bwMode="auto">
          <a:xfrm>
            <a:off x="1288106" y="1180248"/>
            <a:ext cx="4186420" cy="2619685"/>
          </a:xfrm>
          <a:prstGeom prst="rect">
            <a:avLst/>
          </a:prstGeom>
          <a:noFill/>
        </p:spPr>
      </p:pic>
      <p:pic>
        <p:nvPicPr>
          <p:cNvPr id="10243" name="Picture 3" descr="\\Ins13file\simon tool development\Tech Rep Training Material\Training Presentations for Tech Reps\Additional Training Material\Portal Login.png"/>
          <p:cNvPicPr>
            <a:picLocks noChangeAspect="1" noChangeArrowheads="1"/>
          </p:cNvPicPr>
          <p:nvPr/>
        </p:nvPicPr>
        <p:blipFill>
          <a:blip r:embed="rId3" cstate="print"/>
          <a:srcRect r="28661" b="44430"/>
          <a:stretch>
            <a:fillRect/>
          </a:stretch>
        </p:blipFill>
        <p:spPr bwMode="auto">
          <a:xfrm>
            <a:off x="1759019" y="4153832"/>
            <a:ext cx="3216742" cy="1876725"/>
          </a:xfrm>
          <a:prstGeom prst="rect">
            <a:avLst/>
          </a:prstGeom>
          <a:noFill/>
        </p:spPr>
      </p:pic>
      <p:pic>
        <p:nvPicPr>
          <p:cNvPr id="10244" name="Picture 4" descr="\\Ins13file\simon tool development\Tech Rep Training Material\Training Presentations for Tech Reps\Additional Training Material\Portal Access Screen.PNG"/>
          <p:cNvPicPr>
            <a:picLocks noChangeAspect="1" noChangeArrowheads="1"/>
          </p:cNvPicPr>
          <p:nvPr/>
        </p:nvPicPr>
        <p:blipFill>
          <a:blip r:embed="rId4" cstate="print"/>
          <a:srcRect/>
          <a:stretch>
            <a:fillRect/>
          </a:stretch>
        </p:blipFill>
        <p:spPr bwMode="auto">
          <a:xfrm>
            <a:off x="1401905" y="6344454"/>
            <a:ext cx="3965240" cy="2210477"/>
          </a:xfrm>
          <a:prstGeom prst="rect">
            <a:avLst/>
          </a:prstGeom>
          <a:noFill/>
        </p:spPr>
      </p:pic>
      <p:sp>
        <p:nvSpPr>
          <p:cNvPr id="6" name="TextBox 5"/>
          <p:cNvSpPr txBox="1"/>
          <p:nvPr/>
        </p:nvSpPr>
        <p:spPr>
          <a:xfrm>
            <a:off x="3449780" y="5"/>
            <a:ext cx="3491345" cy="369332"/>
          </a:xfrm>
          <a:prstGeom prst="rect">
            <a:avLst/>
          </a:prstGeom>
          <a:noFill/>
        </p:spPr>
        <p:txBody>
          <a:bodyPr wrap="square" rtlCol="0">
            <a:spAutoFit/>
          </a:bodyPr>
          <a:lstStyle/>
          <a:p>
            <a:r>
              <a:rPr lang="en-US" b="1" dirty="0" smtClean="0"/>
              <a:t>NORTEL VPN CLIENT APPLICATION</a:t>
            </a:r>
            <a:endParaRPr lang="en-US" b="1" dirty="0"/>
          </a:p>
        </p:txBody>
      </p:sp>
      <p:sp>
        <p:nvSpPr>
          <p:cNvPr id="7" name="TextBox 6"/>
          <p:cNvSpPr txBox="1"/>
          <p:nvPr/>
        </p:nvSpPr>
        <p:spPr>
          <a:xfrm>
            <a:off x="261273" y="391889"/>
            <a:ext cx="6371102" cy="954107"/>
          </a:xfrm>
          <a:prstGeom prst="rect">
            <a:avLst/>
          </a:prstGeom>
          <a:noFill/>
        </p:spPr>
        <p:txBody>
          <a:bodyPr wrap="square" rtlCol="0">
            <a:spAutoFit/>
          </a:bodyPr>
          <a:lstStyle/>
          <a:p>
            <a:r>
              <a:rPr lang="en-US" sz="1400" dirty="0" smtClean="0"/>
              <a:t>When you attempt to access Documentum via the portal you will be prompted fro your credentials. This is because your connection is being routed through BSA’s network and the VPN connection does not transmit your identity to the BFDP network.</a:t>
            </a:r>
            <a:endParaRPr lang="en-US" sz="1400" dirty="0"/>
          </a:p>
        </p:txBody>
      </p:sp>
      <p:sp>
        <p:nvSpPr>
          <p:cNvPr id="8" name="TextBox 7"/>
          <p:cNvSpPr txBox="1"/>
          <p:nvPr/>
        </p:nvSpPr>
        <p:spPr>
          <a:xfrm>
            <a:off x="1341912" y="3833750"/>
            <a:ext cx="4037610" cy="307777"/>
          </a:xfrm>
          <a:prstGeom prst="rect">
            <a:avLst/>
          </a:prstGeom>
          <a:noFill/>
        </p:spPr>
        <p:txBody>
          <a:bodyPr wrap="square" rtlCol="0">
            <a:spAutoFit/>
          </a:bodyPr>
          <a:lstStyle/>
          <a:p>
            <a:r>
              <a:rPr lang="en-US" sz="1400" dirty="0" smtClean="0"/>
              <a:t>Type in your username and password then click OK.</a:t>
            </a:r>
            <a:endParaRPr lang="en-US" sz="1400" dirty="0"/>
          </a:p>
        </p:txBody>
      </p:sp>
      <p:sp>
        <p:nvSpPr>
          <p:cNvPr id="9" name="TextBox 8"/>
          <p:cNvSpPr txBox="1"/>
          <p:nvPr/>
        </p:nvSpPr>
        <p:spPr>
          <a:xfrm>
            <a:off x="1672441" y="6111833"/>
            <a:ext cx="3647704" cy="307777"/>
          </a:xfrm>
          <a:prstGeom prst="rect">
            <a:avLst/>
          </a:prstGeom>
          <a:noFill/>
        </p:spPr>
        <p:txBody>
          <a:bodyPr wrap="square" rtlCol="0">
            <a:spAutoFit/>
          </a:bodyPr>
          <a:lstStyle/>
          <a:p>
            <a:r>
              <a:rPr lang="en-US" sz="1400" dirty="0" smtClean="0"/>
              <a:t>And the portal will be made available to you.</a:t>
            </a:r>
            <a:endParaRPr lang="en-US" sz="1400" dirty="0"/>
          </a:p>
        </p:txBody>
      </p:sp>
      <p:sp>
        <p:nvSpPr>
          <p:cNvPr id="10" name="TextBox 9"/>
          <p:cNvSpPr txBox="1"/>
          <p:nvPr/>
        </p:nvSpPr>
        <p:spPr>
          <a:xfrm>
            <a:off x="1278576" y="8437418"/>
            <a:ext cx="4789714" cy="523220"/>
          </a:xfrm>
          <a:prstGeom prst="rect">
            <a:avLst/>
          </a:prstGeom>
          <a:noFill/>
        </p:spPr>
        <p:txBody>
          <a:bodyPr wrap="square" rtlCol="0">
            <a:spAutoFit/>
          </a:bodyPr>
          <a:lstStyle/>
          <a:p>
            <a:r>
              <a:rPr lang="en-US" sz="1400" b="1" dirty="0" smtClean="0"/>
              <a:t>NOTE: If your VPN and computer login usernames are different, use your computer login name here.</a:t>
            </a:r>
            <a:endParaRPr lang="en-US" sz="1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1385</Words>
  <Application>Microsoft Office PowerPoint</Application>
  <PresentationFormat>On-screen Show (4:3)</PresentationFormat>
  <Paragraphs>98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Firestone Diversified Products,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Crocker</dc:creator>
  <cp:lastModifiedBy>cadyamanda</cp:lastModifiedBy>
  <cp:revision>44</cp:revision>
  <dcterms:created xsi:type="dcterms:W3CDTF">2011-10-08T21:54:19Z</dcterms:created>
  <dcterms:modified xsi:type="dcterms:W3CDTF">2011-10-10T12:30:28Z</dcterms:modified>
</cp:coreProperties>
</file>