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380" r:id="rId2"/>
    <p:sldId id="386" r:id="rId3"/>
    <p:sldId id="387" r:id="rId4"/>
    <p:sldId id="307" r:id="rId5"/>
    <p:sldId id="385" r:id="rId6"/>
    <p:sldId id="388" r:id="rId7"/>
    <p:sldId id="389" r:id="rId8"/>
    <p:sldId id="328" r:id="rId9"/>
    <p:sldId id="390" r:id="rId10"/>
    <p:sldId id="325" r:id="rId11"/>
    <p:sldId id="391" r:id="rId12"/>
    <p:sldId id="392" r:id="rId13"/>
    <p:sldId id="324" r:id="rId14"/>
    <p:sldId id="315" r:id="rId15"/>
    <p:sldId id="314" r:id="rId16"/>
    <p:sldId id="327" r:id="rId17"/>
    <p:sldId id="316" r:id="rId18"/>
    <p:sldId id="332" r:id="rId19"/>
    <p:sldId id="407" r:id="rId20"/>
    <p:sldId id="339" r:id="rId21"/>
    <p:sldId id="340" r:id="rId22"/>
    <p:sldId id="418" r:id="rId23"/>
    <p:sldId id="361" r:id="rId24"/>
    <p:sldId id="370" r:id="rId25"/>
    <p:sldId id="419" r:id="rId26"/>
    <p:sldId id="420" r:id="rId27"/>
    <p:sldId id="421" r:id="rId28"/>
    <p:sldId id="422" r:id="rId29"/>
    <p:sldId id="424" r:id="rId30"/>
    <p:sldId id="426" r:id="rId31"/>
    <p:sldId id="363" r:id="rId32"/>
    <p:sldId id="427" r:id="rId33"/>
    <p:sldId id="428" r:id="rId34"/>
    <p:sldId id="303" r:id="rId35"/>
    <p:sldId id="429" r:id="rId36"/>
    <p:sldId id="257" r:id="rId37"/>
    <p:sldId id="258" r:id="rId38"/>
    <p:sldId id="304" r:id="rId39"/>
    <p:sldId id="297" r:id="rId40"/>
    <p:sldId id="268"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281" r:id="rId54"/>
    <p:sldId id="445" r:id="rId55"/>
    <p:sldId id="444" r:id="rId56"/>
    <p:sldId id="443" r:id="rId57"/>
    <p:sldId id="431" r:id="rId58"/>
    <p:sldId id="425" r:id="rId59"/>
    <p:sldId id="432" r:id="rId60"/>
    <p:sldId id="383" r:id="rId61"/>
    <p:sldId id="302" r:id="rId62"/>
    <p:sldId id="287" r:id="rId63"/>
    <p:sldId id="440" r:id="rId64"/>
    <p:sldId id="439" r:id="rId65"/>
    <p:sldId id="441" r:id="rId66"/>
    <p:sldId id="434" r:id="rId67"/>
    <p:sldId id="435" r:id="rId68"/>
    <p:sldId id="442" r:id="rId69"/>
    <p:sldId id="437" r:id="rId70"/>
    <p:sldId id="436" r:id="rId71"/>
    <p:sldId id="446" r:id="rId72"/>
    <p:sldId id="438" r:id="rId73"/>
    <p:sldId id="447" r:id="rId74"/>
    <p:sldId id="449" r:id="rId75"/>
    <p:sldId id="448" r:id="rId76"/>
    <p:sldId id="450" r:id="rId77"/>
    <p:sldId id="451" r:id="rId78"/>
    <p:sldId id="452" r:id="rId79"/>
    <p:sldId id="453" r:id="rId80"/>
    <p:sldId id="454" r:id="rId81"/>
    <p:sldId id="455" r:id="rId82"/>
    <p:sldId id="384" r:id="rId83"/>
    <p:sldId id="459" r:id="rId84"/>
    <p:sldId id="460" r:id="rId85"/>
    <p:sldId id="456" r:id="rId86"/>
    <p:sldId id="462" r:id="rId87"/>
    <p:sldId id="461" r:id="rId88"/>
    <p:sldId id="463" r:id="rId89"/>
    <p:sldId id="457" r:id="rId90"/>
    <p:sldId id="458" r:id="rId91"/>
    <p:sldId id="464" r:id="rId92"/>
    <p:sldId id="466" r:id="rId93"/>
    <p:sldId id="465" r:id="rId94"/>
    <p:sldId id="467" r:id="rId95"/>
    <p:sldId id="468" r:id="rId96"/>
    <p:sldId id="470" r:id="rId97"/>
    <p:sldId id="471" r:id="rId98"/>
    <p:sldId id="482" r:id="rId99"/>
    <p:sldId id="433" r:id="rId100"/>
    <p:sldId id="367" r:id="rId101"/>
    <p:sldId id="476" r:id="rId102"/>
    <p:sldId id="483" r:id="rId103"/>
    <p:sldId id="484" r:id="rId104"/>
    <p:sldId id="485" r:id="rId105"/>
    <p:sldId id="486" r:id="rId106"/>
    <p:sldId id="487" r:id="rId107"/>
    <p:sldId id="488" r:id="rId108"/>
    <p:sldId id="489" r:id="rId109"/>
    <p:sldId id="490" r:id="rId110"/>
    <p:sldId id="379" r:id="rId111"/>
  </p:sldIdLst>
  <p:sldSz cx="9144000" cy="6858000" type="screen4x3"/>
  <p:notesSz cx="6980238" cy="92233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a:srgbClr val="663300"/>
    <a:srgbClr val="FF3300"/>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730" autoAdjust="0"/>
  </p:normalViewPr>
  <p:slideViewPr>
    <p:cSldViewPr>
      <p:cViewPr>
        <p:scale>
          <a:sx n="75" d="100"/>
          <a:sy n="75" d="100"/>
        </p:scale>
        <p:origin x="-2556" y="-79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44" d="100"/>
        <a:sy n="44" d="100"/>
      </p:scale>
      <p:origin x="0" y="0"/>
    </p:cViewPr>
  </p:sorterViewPr>
  <p:notesViewPr>
    <p:cSldViewPr>
      <p:cViewPr varScale="1">
        <p:scale>
          <a:sx n="54" d="100"/>
          <a:sy n="54" d="100"/>
        </p:scale>
        <p:origin x="-1770" y="-102"/>
      </p:cViewPr>
      <p:guideLst>
        <p:guide orient="horz" pos="2905"/>
        <p:guide pos="2199"/>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24188" cy="461963"/>
          </a:xfrm>
          <a:prstGeom prst="rect">
            <a:avLst/>
          </a:prstGeom>
          <a:noFill/>
          <a:ln w="9525">
            <a:noFill/>
            <a:miter lim="800000"/>
            <a:headEnd/>
            <a:tailEnd/>
          </a:ln>
          <a:effectLst/>
        </p:spPr>
        <p:txBody>
          <a:bodyPr vert="horz" wrap="square" lIns="92583" tIns="46292" rIns="92583" bIns="46292" numCol="1" anchor="t" anchorCtr="0" compatLnSpc="1">
            <a:prstTxWarp prst="textNoShape">
              <a:avLst/>
            </a:prstTxWarp>
          </a:bodyPr>
          <a:lstStyle>
            <a:lvl1pPr defTabSz="925513">
              <a:defRPr sz="1200">
                <a:cs typeface="+mn-cs"/>
              </a:defRPr>
            </a:lvl1pPr>
          </a:lstStyle>
          <a:p>
            <a:pPr>
              <a:defRPr/>
            </a:pPr>
            <a:endParaRPr lang="en-US"/>
          </a:p>
        </p:txBody>
      </p:sp>
      <p:sp>
        <p:nvSpPr>
          <p:cNvPr id="6147" name="Rectangle 3"/>
          <p:cNvSpPr>
            <a:spLocks noGrp="1" noChangeArrowheads="1"/>
          </p:cNvSpPr>
          <p:nvPr>
            <p:ph type="dt" idx="1"/>
          </p:nvPr>
        </p:nvSpPr>
        <p:spPr bwMode="auto">
          <a:xfrm>
            <a:off x="3954463" y="0"/>
            <a:ext cx="3024187" cy="461963"/>
          </a:xfrm>
          <a:prstGeom prst="rect">
            <a:avLst/>
          </a:prstGeom>
          <a:noFill/>
          <a:ln w="9525">
            <a:noFill/>
            <a:miter lim="800000"/>
            <a:headEnd/>
            <a:tailEnd/>
          </a:ln>
          <a:effectLst/>
        </p:spPr>
        <p:txBody>
          <a:bodyPr vert="horz" wrap="square" lIns="92583" tIns="46292" rIns="92583" bIns="46292" numCol="1" anchor="t" anchorCtr="0" compatLnSpc="1">
            <a:prstTxWarp prst="textNoShape">
              <a:avLst/>
            </a:prstTxWarp>
          </a:bodyPr>
          <a:lstStyle>
            <a:lvl1pPr algn="r" defTabSz="925513">
              <a:defRPr sz="1200">
                <a:cs typeface="+mn-cs"/>
              </a:defRPr>
            </a:lvl1pPr>
          </a:lstStyle>
          <a:p>
            <a:pPr>
              <a:defRPr/>
            </a:pPr>
            <a:endParaRPr lang="en-US"/>
          </a:p>
        </p:txBody>
      </p:sp>
      <p:sp>
        <p:nvSpPr>
          <p:cNvPr id="114692" name="Rectangle 4"/>
          <p:cNvSpPr>
            <a:spLocks noGrp="1" noRot="1" noChangeAspect="1" noChangeArrowheads="1" noTextEdit="1"/>
          </p:cNvSpPr>
          <p:nvPr>
            <p:ph type="sldImg" idx="2"/>
          </p:nvPr>
        </p:nvSpPr>
        <p:spPr bwMode="auto">
          <a:xfrm>
            <a:off x="1184275" y="692150"/>
            <a:ext cx="4611688" cy="3459163"/>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98500" y="4381500"/>
            <a:ext cx="5583238" cy="4149725"/>
          </a:xfrm>
          <a:prstGeom prst="rect">
            <a:avLst/>
          </a:prstGeom>
          <a:noFill/>
          <a:ln w="9525">
            <a:noFill/>
            <a:miter lim="800000"/>
            <a:headEnd/>
            <a:tailEnd/>
          </a:ln>
          <a:effectLst/>
        </p:spPr>
        <p:txBody>
          <a:bodyPr vert="horz" wrap="square" lIns="92583" tIns="46292" rIns="92583" bIns="4629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59825"/>
            <a:ext cx="3024188" cy="461963"/>
          </a:xfrm>
          <a:prstGeom prst="rect">
            <a:avLst/>
          </a:prstGeom>
          <a:noFill/>
          <a:ln w="9525">
            <a:noFill/>
            <a:miter lim="800000"/>
            <a:headEnd/>
            <a:tailEnd/>
          </a:ln>
          <a:effectLst/>
        </p:spPr>
        <p:txBody>
          <a:bodyPr vert="horz" wrap="square" lIns="92583" tIns="46292" rIns="92583" bIns="46292" numCol="1" anchor="b" anchorCtr="0" compatLnSpc="1">
            <a:prstTxWarp prst="textNoShape">
              <a:avLst/>
            </a:prstTxWarp>
          </a:bodyPr>
          <a:lstStyle>
            <a:lvl1pPr defTabSz="925513">
              <a:defRPr sz="1200">
                <a:cs typeface="+mn-cs"/>
              </a:defRPr>
            </a:lvl1pPr>
          </a:lstStyle>
          <a:p>
            <a:pPr>
              <a:defRPr/>
            </a:pPr>
            <a:endParaRPr lang="en-US"/>
          </a:p>
        </p:txBody>
      </p:sp>
      <p:sp>
        <p:nvSpPr>
          <p:cNvPr id="6151" name="Rectangle 7"/>
          <p:cNvSpPr>
            <a:spLocks noGrp="1" noChangeArrowheads="1"/>
          </p:cNvSpPr>
          <p:nvPr>
            <p:ph type="sldNum" sz="quarter" idx="5"/>
          </p:nvPr>
        </p:nvSpPr>
        <p:spPr bwMode="auto">
          <a:xfrm>
            <a:off x="3954463" y="8759825"/>
            <a:ext cx="3024187" cy="461963"/>
          </a:xfrm>
          <a:prstGeom prst="rect">
            <a:avLst/>
          </a:prstGeom>
          <a:noFill/>
          <a:ln w="9525">
            <a:noFill/>
            <a:miter lim="800000"/>
            <a:headEnd/>
            <a:tailEnd/>
          </a:ln>
          <a:effectLst/>
        </p:spPr>
        <p:txBody>
          <a:bodyPr vert="horz" wrap="square" lIns="92583" tIns="46292" rIns="92583" bIns="46292" numCol="1" anchor="b" anchorCtr="0" compatLnSpc="1">
            <a:prstTxWarp prst="textNoShape">
              <a:avLst/>
            </a:prstTxWarp>
          </a:bodyPr>
          <a:lstStyle>
            <a:lvl1pPr algn="r" defTabSz="925513">
              <a:defRPr sz="1200">
                <a:cs typeface="+mn-cs"/>
              </a:defRPr>
            </a:lvl1pPr>
          </a:lstStyle>
          <a:p>
            <a:pPr>
              <a:defRPr/>
            </a:pPr>
            <a:fld id="{D4F8756B-A1F1-48C8-8CA9-3FC6BA351B4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C2764F93-E5F7-452F-BF44-81111997421B}" type="slidenum">
              <a:rPr lang="en-US" smtClean="0"/>
              <a:pPr>
                <a:defRPr/>
              </a:pPr>
              <a:t>40</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p>
            <a:pPr>
              <a:defRPr/>
            </a:pPr>
            <a:fld id="{E6DF74CE-162C-4228-9368-E2A0A79EAEC0}" type="slidenum">
              <a:rPr lang="en-US" smtClean="0"/>
              <a:pPr>
                <a:defRPr/>
              </a:pPr>
              <a:t>41</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p:txBody>
          <a:bodyPr/>
          <a:lstStyle/>
          <a:p>
            <a:pPr>
              <a:defRPr/>
            </a:pPr>
            <a:fld id="{D284E562-E13F-47F6-8505-D988538FF052}" type="slidenum">
              <a:rPr lang="en-US" smtClean="0"/>
              <a:pPr>
                <a:defRPr/>
              </a:pPr>
              <a:t>42</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p:txBody>
          <a:bodyPr/>
          <a:lstStyle/>
          <a:p>
            <a:pPr>
              <a:defRPr/>
            </a:pPr>
            <a:fld id="{8E079866-F839-4DAF-9ECC-E6D868097866}" type="slidenum">
              <a:rPr lang="en-US" smtClean="0"/>
              <a:pPr>
                <a:defRPr/>
              </a:pPr>
              <a:t>43</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p:txBody>
          <a:bodyPr/>
          <a:lstStyle/>
          <a:p>
            <a:pPr>
              <a:defRPr/>
            </a:pPr>
            <a:fld id="{EE3A4844-D118-43DC-8E35-438497630702}" type="slidenum">
              <a:rPr lang="en-US" smtClean="0"/>
              <a:pPr>
                <a:defRPr/>
              </a:pPr>
              <a:t>44</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p:txBody>
          <a:bodyPr/>
          <a:lstStyle/>
          <a:p>
            <a:pPr>
              <a:defRPr/>
            </a:pPr>
            <a:fld id="{A325CD69-6280-4D6B-882A-008E92972361}" type="slidenum">
              <a:rPr lang="en-US" smtClean="0"/>
              <a:pPr>
                <a:defRPr/>
              </a:pPr>
              <a:t>45</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p:txBody>
          <a:bodyPr/>
          <a:lstStyle/>
          <a:p>
            <a:pPr>
              <a:defRPr/>
            </a:pPr>
            <a:fld id="{764BC5B8-7CC8-466D-8E29-27DDB0423957}" type="slidenum">
              <a:rPr lang="en-US" smtClean="0"/>
              <a:pPr>
                <a:defRPr/>
              </a:pPr>
              <a:t>46</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p:txBody>
          <a:bodyPr/>
          <a:lstStyle/>
          <a:p>
            <a:pPr>
              <a:defRPr/>
            </a:pPr>
            <a:fld id="{50EF9B59-D0AD-4402-84DA-65044A43EDA5}" type="slidenum">
              <a:rPr lang="en-US" smtClean="0"/>
              <a:pPr>
                <a:defRPr/>
              </a:pPr>
              <a:t>47</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p:txBody>
          <a:bodyPr/>
          <a:lstStyle/>
          <a:p>
            <a:pPr>
              <a:defRPr/>
            </a:pPr>
            <a:fld id="{3B850B4C-676B-4B90-BF64-EAA6D29DD032}" type="slidenum">
              <a:rPr lang="en-US" smtClean="0"/>
              <a:pPr>
                <a:defRPr/>
              </a:pPr>
              <a:t>48</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p:txBody>
          <a:bodyPr/>
          <a:lstStyle/>
          <a:p>
            <a:pPr>
              <a:defRPr/>
            </a:pPr>
            <a:fld id="{48CCEB9E-9AAC-4F1A-8EFB-C3E26DE192B6}" type="slidenum">
              <a:rPr lang="en-US" smtClean="0"/>
              <a:pPr>
                <a:defRPr/>
              </a:pPr>
              <a:t>49</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p:txBody>
          <a:bodyPr/>
          <a:lstStyle/>
          <a:p>
            <a:pPr>
              <a:defRPr/>
            </a:pPr>
            <a:fld id="{88181D7D-6CB5-4EA8-A2AD-59920AB008F2}" type="slidenum">
              <a:rPr lang="en-US" smtClean="0"/>
              <a:pPr>
                <a:defRPr/>
              </a:pPr>
              <a:t>50</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p:txBody>
          <a:bodyPr/>
          <a:lstStyle/>
          <a:p>
            <a:pPr>
              <a:defRPr/>
            </a:pPr>
            <a:fld id="{EBB90217-E87C-4904-9CF6-17A8A537C533}" type="slidenum">
              <a:rPr lang="en-US" smtClean="0"/>
              <a:pPr>
                <a:defRPr/>
              </a:pPr>
              <a:t>51</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p:txBody>
          <a:bodyPr/>
          <a:lstStyle/>
          <a:p>
            <a:pPr>
              <a:defRPr/>
            </a:pPr>
            <a:fld id="{2E96A319-902D-4224-B303-D2B5FCC83074}" type="slidenum">
              <a:rPr lang="en-US" smtClean="0"/>
              <a:pPr>
                <a:defRPr/>
              </a:pPr>
              <a:t>52</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p:txBody>
          <a:bodyPr/>
          <a:lstStyle/>
          <a:p>
            <a:pPr>
              <a:defRPr/>
            </a:pPr>
            <a:fld id="{BEDB2D55-6B54-48AF-88B4-26A4FCF5FDA2}" type="slidenum">
              <a:rPr lang="en-US" smtClean="0"/>
              <a:pPr>
                <a:defRPr/>
              </a:pPr>
              <a:t>53</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FEA09A61-18F4-475F-B6E6-C9CA7DBC5881}" type="slidenum">
              <a:rPr lang="en-US" smtClean="0"/>
              <a:pPr>
                <a:defRPr/>
              </a:pPr>
              <a:t>10</a:t>
            </a:fld>
            <a:endParaRPr lang="en-US" smtClean="0"/>
          </a:p>
        </p:txBody>
      </p:sp>
      <p:sp>
        <p:nvSpPr>
          <p:cNvPr id="119811" name="Rectangle 2"/>
          <p:cNvSpPr>
            <a:spLocks noGrp="1" noRot="1" noChangeAspect="1" noChangeArrowheads="1" noTextEdit="1"/>
          </p:cNvSpPr>
          <p:nvPr>
            <p:ph type="sldImg"/>
          </p:nvPr>
        </p:nvSpPr>
        <p:spPr>
          <a:xfrm>
            <a:off x="501650" y="57150"/>
            <a:ext cx="6027738" cy="4522788"/>
          </a:xfrm>
          <a:ln/>
        </p:spPr>
      </p:sp>
      <p:sp>
        <p:nvSpPr>
          <p:cNvPr id="119812" name="Rectangle 3"/>
          <p:cNvSpPr>
            <a:spLocks noGrp="1" noChangeArrowheads="1"/>
          </p:cNvSpPr>
          <p:nvPr>
            <p:ph type="body" idx="1"/>
          </p:nvPr>
        </p:nvSpPr>
        <p:spPr>
          <a:xfrm>
            <a:off x="155575" y="8531225"/>
            <a:ext cx="6669088" cy="307975"/>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p:txBody>
          <a:bodyPr/>
          <a:lstStyle/>
          <a:p>
            <a:pPr>
              <a:defRPr/>
            </a:pPr>
            <a:fld id="{7614C19D-705D-46F9-B32E-0966048FE6CB}" type="slidenum">
              <a:rPr lang="en-US" smtClean="0"/>
              <a:pPr>
                <a:defRPr/>
              </a:pPr>
              <a:t>14</a:t>
            </a:fld>
            <a:endParaRPr lang="en-US" smtClean="0"/>
          </a:p>
        </p:txBody>
      </p:sp>
      <p:sp>
        <p:nvSpPr>
          <p:cNvPr id="120835" name="Rectangle 2"/>
          <p:cNvSpPr>
            <a:spLocks noGrp="1" noRot="1" noChangeAspect="1" noChangeArrowheads="1" noTextEdit="1"/>
          </p:cNvSpPr>
          <p:nvPr>
            <p:ph type="sldImg"/>
          </p:nvPr>
        </p:nvSpPr>
        <p:spPr>
          <a:xfrm>
            <a:off x="1184275" y="692150"/>
            <a:ext cx="4613275" cy="3459163"/>
          </a:xfrm>
          <a:ln/>
        </p:spPr>
      </p:sp>
      <p:sp>
        <p:nvSpPr>
          <p:cNvPr id="120836" name="Rectangle 3"/>
          <p:cNvSpPr>
            <a:spLocks noGrp="1" noChangeArrowheads="1"/>
          </p:cNvSpPr>
          <p:nvPr>
            <p:ph type="body" idx="1"/>
          </p:nvPr>
        </p:nvSpPr>
        <p:spPr>
          <a:xfrm>
            <a:off x="930275" y="4381500"/>
            <a:ext cx="5119688" cy="4149725"/>
          </a:xfrm>
          <a:noFill/>
          <a:ln/>
        </p:spPr>
        <p:txBody>
          <a:bodyPr lIns="91427" tIns="45713" rIns="91427" bIns="45713"/>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p>
            <a:pPr>
              <a:defRPr/>
            </a:pPr>
            <a:fld id="{0543AB61-2F61-4BC5-B5D4-E6F753419DF2}" type="slidenum">
              <a:rPr lang="en-US" smtClean="0"/>
              <a:pPr>
                <a:defRPr/>
              </a:pPr>
              <a:t>16</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p>
            <a:pPr>
              <a:defRPr/>
            </a:pPr>
            <a:fld id="{F7A3B2DD-1985-4349-BBD5-503379148BB3}" type="slidenum">
              <a:rPr lang="en-US" smtClean="0"/>
              <a:pPr>
                <a:defRPr/>
              </a:pPr>
              <a:t>20</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p:txBody>
          <a:bodyPr/>
          <a:lstStyle/>
          <a:p>
            <a:pPr>
              <a:defRPr/>
            </a:pPr>
            <a:fld id="{A51498A2-443E-446D-B391-92FECC92CE2D}" type="slidenum">
              <a:rPr lang="en-US" smtClean="0"/>
              <a:pPr>
                <a:defRPr/>
              </a:pPr>
              <a:t>39</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xfrm>
            <a:off x="930275" y="4381500"/>
            <a:ext cx="5119688" cy="4149725"/>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EF419-5286-4FFC-83A6-93D476EA69A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976764-C927-4A42-8642-597F35B5FC9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A70CFE-53EE-4E2B-816C-963C3D9344A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39E9F8-148B-458B-BA36-5B0437718B8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BC2D3-294C-4482-990E-FEA8F185594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65657F-8732-4190-946E-1A0BBBC30FC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022994-7714-451B-9F2C-B057F2CA238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AFF30AF-F03E-45EC-A54A-3EB3AA9AE6C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2D9342-FEAA-4767-8B7B-2B6A6DB7FDF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EF581-2D28-4C8D-8DDB-A1CE29742F6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2483C0-4FDB-43CC-801A-EF04523EEFD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1F1BDA-1DB9-43C8-A927-FC34088364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C0401B-59B0-4172-9FB4-A297C67EE24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154A27-79BD-44C3-A772-60B7AD827AC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86A2D6-F33D-4A5F-B956-C8D96F65A32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8B439F-2EDC-45A3-B2CF-4B3F9ABAD9B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screen"/>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B7AF02A7-4C55-4146-B5B1-5AE9CDE23F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jpeg"/></Relationships>
</file>

<file path=ppt/slides/_rels/slide10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hyperlink" Target="http://www.firestonebpco.com/" TargetMode="External"/><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jpe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3.v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5.v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6.v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oleObject" Target="../embeddings/oleObject10.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11.v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5.xml"/><Relationship Id="rId1" Type="http://schemas.openxmlformats.org/officeDocument/2006/relationships/vmlDrawing" Target="../drawings/vmlDrawing12.v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5.xml"/><Relationship Id="rId1" Type="http://schemas.openxmlformats.org/officeDocument/2006/relationships/vmlDrawing" Target="../drawings/vmlDrawing13.v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5.xml"/><Relationship Id="rId1" Type="http://schemas.openxmlformats.org/officeDocument/2006/relationships/vmlDrawing" Target="../drawings/vmlDrawing14.vml"/></Relationships>
</file>

<file path=ppt/slides/_rels/slide7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5.xml"/><Relationship Id="rId1" Type="http://schemas.openxmlformats.org/officeDocument/2006/relationships/vmlDrawing" Target="../drawings/vmlDrawing15.v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9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52600"/>
            <a:ext cx="9144000" cy="2123658"/>
          </a:xfrm>
          <a:prstGeom prst="rect">
            <a:avLst/>
          </a:prstGeom>
        </p:spPr>
        <p:txBody>
          <a:bodyPr>
            <a:spAutoFit/>
          </a:bodyPr>
          <a:lstStyle/>
          <a:p>
            <a:pPr algn="ctr">
              <a:defRPr/>
            </a:pPr>
            <a:r>
              <a:rPr lang="en-US" sz="6600" b="1" i="1" kern="0" dirty="0">
                <a:ln>
                  <a:solidFill>
                    <a:schemeClr val="bg1"/>
                  </a:solidFill>
                </a:ln>
                <a:solidFill>
                  <a:srgbClr val="000000"/>
                </a:solidFill>
                <a:latin typeface="+mj-lt"/>
                <a:ea typeface="+mj-ea"/>
                <a:cs typeface="+mj-cs"/>
              </a:rPr>
              <a:t>FIRESTONE</a:t>
            </a:r>
            <a:br>
              <a:rPr lang="en-US" sz="6600" b="1" i="1" kern="0" dirty="0">
                <a:ln>
                  <a:solidFill>
                    <a:schemeClr val="bg1"/>
                  </a:solidFill>
                </a:ln>
                <a:solidFill>
                  <a:srgbClr val="000000"/>
                </a:solidFill>
                <a:latin typeface="+mj-lt"/>
                <a:ea typeface="+mj-ea"/>
                <a:cs typeface="+mj-cs"/>
              </a:rPr>
            </a:br>
            <a:r>
              <a:rPr lang="en-US" sz="6600" b="1" i="1" kern="0" dirty="0">
                <a:ln>
                  <a:solidFill>
                    <a:schemeClr val="bg1"/>
                  </a:solidFill>
                </a:ln>
                <a:solidFill>
                  <a:srgbClr val="000000"/>
                </a:solidFill>
                <a:latin typeface="+mj-lt"/>
                <a:ea typeface="+mj-ea"/>
                <a:cs typeface="+mj-cs"/>
              </a:rPr>
              <a:t>Asphalt Roofing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05000" y="609600"/>
            <a:ext cx="5257800" cy="846138"/>
          </a:xfrm>
        </p:spPr>
        <p:txBody>
          <a:bodyPr lIns="87312" tIns="44449" rIns="87312" bIns="44449"/>
          <a:lstStyle/>
          <a:p>
            <a:pPr defTabSz="877888" eaLnBrk="1" hangingPunct="1"/>
            <a:r>
              <a:rPr lang="en-US" smtClean="0"/>
              <a:t>Asphalt Fallback</a:t>
            </a:r>
          </a:p>
        </p:txBody>
      </p:sp>
      <p:sp>
        <p:nvSpPr>
          <p:cNvPr id="29699" name="Rectangle 3"/>
          <p:cNvSpPr>
            <a:spLocks noGrp="1" noChangeArrowheads="1"/>
          </p:cNvSpPr>
          <p:nvPr>
            <p:ph type="body" idx="1"/>
          </p:nvPr>
        </p:nvSpPr>
        <p:spPr>
          <a:xfrm>
            <a:off x="152400" y="1371600"/>
            <a:ext cx="8991600" cy="3200400"/>
          </a:xfrm>
        </p:spPr>
        <p:txBody>
          <a:bodyPr lIns="87312" tIns="44449" rIns="87312" bIns="44449"/>
          <a:lstStyle/>
          <a:p>
            <a:pPr marL="438150" indent="-438150" defTabSz="877888" eaLnBrk="1" hangingPunct="1">
              <a:buFontTx/>
              <a:buNone/>
            </a:pPr>
            <a:r>
              <a:rPr lang="en-US" sz="4400" smtClean="0">
                <a:solidFill>
                  <a:schemeClr val="tx2"/>
                </a:solidFill>
              </a:rPr>
              <a:t>	</a:t>
            </a:r>
            <a:r>
              <a:rPr lang="en-US" smtClean="0"/>
              <a:t>When asphalt is heated to extreme temperatures or held above its final blowing temperature it will soften. </a:t>
            </a:r>
          </a:p>
          <a:p>
            <a:pPr marL="438150" indent="-438150" defTabSz="877888" eaLnBrk="1" hangingPunct="1">
              <a:buFontTx/>
              <a:buNone/>
            </a:pPr>
            <a:r>
              <a:rPr lang="en-US" smtClean="0"/>
              <a:t>   This phenomenon is called “fallback” because the asphalt has become softer  than it was when it was packaged.</a:t>
            </a:r>
          </a:p>
        </p:txBody>
      </p:sp>
      <p:sp>
        <p:nvSpPr>
          <p:cNvPr id="6" name="TextBox 5"/>
          <p:cNvSpPr txBox="1"/>
          <p:nvPr/>
        </p:nvSpPr>
        <p:spPr>
          <a:xfrm>
            <a:off x="0" y="4800600"/>
            <a:ext cx="9144000" cy="2586038"/>
          </a:xfrm>
          <a:prstGeom prst="rect">
            <a:avLst/>
          </a:prstGeom>
          <a:noFill/>
        </p:spPr>
        <p:txBody>
          <a:bodyPr>
            <a:spAutoFit/>
          </a:bodyPr>
          <a:lstStyle/>
          <a:p>
            <a:pPr>
              <a:defRPr/>
            </a:pPr>
            <a:r>
              <a:rPr lang="en-US" dirty="0">
                <a:solidFill>
                  <a:srgbClr val="000000"/>
                </a:solidFill>
                <a:latin typeface="+mn-lt"/>
                <a:cs typeface="+mn-cs"/>
              </a:rPr>
              <a:t>Slippage is the most common problem associated with asphalt fallback</a:t>
            </a:r>
          </a:p>
          <a:p>
            <a:pPr>
              <a:defRPr/>
            </a:pPr>
            <a:endParaRPr lang="en-US" dirty="0">
              <a:solidFill>
                <a:srgbClr val="000000"/>
              </a:solidFill>
              <a:latin typeface="+mn-lt"/>
              <a:cs typeface="+mn-cs"/>
            </a:endParaRPr>
          </a:p>
          <a:p>
            <a:pPr>
              <a:defRPr/>
            </a:pPr>
            <a:r>
              <a:rPr lang="en-US" dirty="0">
                <a:solidFill>
                  <a:srgbClr val="000000"/>
                </a:solidFill>
                <a:latin typeface="+mn-lt"/>
                <a:cs typeface="+mn-cs"/>
              </a:rPr>
              <a:t>Most manufactures require a minimum Type </a:t>
            </a:r>
            <a:r>
              <a:rPr lang="en-US" dirty="0" err="1">
                <a:solidFill>
                  <a:srgbClr val="000000"/>
                </a:solidFill>
                <a:latin typeface="+mn-lt"/>
                <a:cs typeface="+mn-cs"/>
              </a:rPr>
              <a:t>lll</a:t>
            </a:r>
            <a:r>
              <a:rPr lang="en-US" dirty="0">
                <a:solidFill>
                  <a:srgbClr val="000000"/>
                </a:solidFill>
                <a:latin typeface="+mn-lt"/>
                <a:cs typeface="+mn-cs"/>
              </a:rPr>
              <a:t> asphalt due to lower softening points of  Types 1&amp;2</a:t>
            </a:r>
          </a:p>
          <a:p>
            <a:pPr>
              <a:defRPr/>
            </a:pPr>
            <a:endParaRPr lang="en-US" dirty="0">
              <a:solidFill>
                <a:srgbClr val="000000"/>
              </a:solidFill>
              <a:latin typeface="+mn-lt"/>
              <a:cs typeface="+mn-cs"/>
            </a:endParaRPr>
          </a:p>
          <a:p>
            <a:pPr>
              <a:defRPr/>
            </a:pPr>
            <a:r>
              <a:rPr lang="en-US" dirty="0">
                <a:solidFill>
                  <a:srgbClr val="000000"/>
                </a:solidFill>
                <a:latin typeface="+mn-lt"/>
                <a:cs typeface="+mn-cs"/>
              </a:rPr>
              <a:t>Steep asphalt is more susceptible to softening-point fallback than dead level</a:t>
            </a:r>
          </a:p>
          <a:p>
            <a:pPr>
              <a:defRPr/>
            </a:pPr>
            <a:endParaRPr lang="en-US" dirty="0">
              <a:cs typeface="+mn-cs"/>
            </a:endParaRPr>
          </a:p>
          <a:p>
            <a:pPr>
              <a:defRPr/>
            </a:pPr>
            <a:endParaRPr lang="en-US" dirty="0">
              <a:cs typeface="+mn-cs"/>
            </a:endParaRPr>
          </a:p>
          <a:p>
            <a:pPr>
              <a:defRPr/>
            </a:pPr>
            <a:endParaRPr lang="en-US" dirty="0">
              <a:cs typeface="+mn-cs"/>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304800"/>
            <a:ext cx="9144000" cy="762000"/>
          </a:xfrm>
        </p:spPr>
        <p:txBody>
          <a:bodyPr/>
          <a:lstStyle/>
          <a:p>
            <a:pPr eaLnBrk="1" hangingPunct="1"/>
            <a:r>
              <a:rPr lang="en-US" b="1" smtClean="0">
                <a:solidFill>
                  <a:schemeClr val="folHlink"/>
                </a:solidFill>
              </a:rPr>
              <a:t>Self Adhered</a:t>
            </a:r>
          </a:p>
        </p:txBody>
      </p:sp>
      <p:pic>
        <p:nvPicPr>
          <p:cNvPr id="103427" name="Picture 5"/>
          <p:cNvPicPr>
            <a:picLocks noChangeAspect="1" noChangeArrowheads="1"/>
          </p:cNvPicPr>
          <p:nvPr/>
        </p:nvPicPr>
        <p:blipFill>
          <a:blip r:embed="rId2" cstate="screen"/>
          <a:srcRect/>
          <a:stretch>
            <a:fillRect/>
          </a:stretch>
        </p:blipFill>
        <p:spPr bwMode="auto">
          <a:xfrm>
            <a:off x="0" y="4114800"/>
            <a:ext cx="3937000" cy="2743200"/>
          </a:xfrm>
          <a:prstGeom prst="rect">
            <a:avLst/>
          </a:prstGeom>
          <a:noFill/>
          <a:ln w="9525">
            <a:noFill/>
            <a:miter lim="800000"/>
            <a:headEnd/>
            <a:tailEnd/>
          </a:ln>
        </p:spPr>
      </p:pic>
      <p:pic>
        <p:nvPicPr>
          <p:cNvPr id="103428" name="Picture 3"/>
          <p:cNvPicPr>
            <a:picLocks noChangeAspect="1" noChangeArrowheads="1"/>
          </p:cNvPicPr>
          <p:nvPr/>
        </p:nvPicPr>
        <p:blipFill>
          <a:blip r:embed="rId3" cstate="screen"/>
          <a:srcRect/>
          <a:stretch>
            <a:fillRect/>
          </a:stretch>
        </p:blipFill>
        <p:spPr bwMode="auto">
          <a:xfrm>
            <a:off x="0" y="1295400"/>
            <a:ext cx="4343400" cy="2743200"/>
          </a:xfrm>
          <a:prstGeom prst="rect">
            <a:avLst/>
          </a:prstGeom>
          <a:noFill/>
          <a:ln w="9525">
            <a:noFill/>
            <a:miter lim="800000"/>
            <a:headEnd/>
            <a:tailEnd/>
          </a:ln>
        </p:spPr>
      </p:pic>
      <p:pic>
        <p:nvPicPr>
          <p:cNvPr id="103429" name="Picture 2"/>
          <p:cNvPicPr>
            <a:picLocks noChangeAspect="1" noChangeArrowheads="1"/>
          </p:cNvPicPr>
          <p:nvPr/>
        </p:nvPicPr>
        <p:blipFill>
          <a:blip r:embed="rId4" cstate="screen"/>
          <a:srcRect/>
          <a:stretch>
            <a:fillRect/>
          </a:stretch>
        </p:blipFill>
        <p:spPr bwMode="auto">
          <a:xfrm>
            <a:off x="4343400" y="1295400"/>
            <a:ext cx="4800600" cy="2743200"/>
          </a:xfrm>
          <a:prstGeom prst="rect">
            <a:avLst/>
          </a:prstGeom>
          <a:noFill/>
          <a:ln w="9525">
            <a:noFill/>
            <a:miter lim="800000"/>
            <a:headEnd/>
            <a:tailEnd/>
          </a:ln>
        </p:spPr>
      </p:pic>
      <p:pic>
        <p:nvPicPr>
          <p:cNvPr id="103430" name="Picture 4"/>
          <p:cNvPicPr>
            <a:picLocks noChangeAspect="1" noChangeArrowheads="1"/>
          </p:cNvPicPr>
          <p:nvPr/>
        </p:nvPicPr>
        <p:blipFill>
          <a:blip r:embed="rId5" cstate="screen"/>
          <a:srcRect/>
          <a:stretch>
            <a:fillRect/>
          </a:stretch>
        </p:blipFill>
        <p:spPr bwMode="auto">
          <a:xfrm>
            <a:off x="3886200" y="4038600"/>
            <a:ext cx="5257800" cy="2819400"/>
          </a:xfrm>
          <a:prstGeom prst="rect">
            <a:avLst/>
          </a:prstGeom>
          <a:noFill/>
          <a:ln w="9525">
            <a:noFill/>
            <a:miter lim="800000"/>
            <a:headEnd/>
            <a:tailEnd/>
          </a:ln>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endParaRPr lang="en-US" smtClean="0"/>
          </a:p>
        </p:txBody>
      </p:sp>
      <p:sp>
        <p:nvSpPr>
          <p:cNvPr id="104451" name="Content Placeholder 2"/>
          <p:cNvSpPr>
            <a:spLocks noGrp="1"/>
          </p:cNvSpPr>
          <p:nvPr>
            <p:ph idx="1"/>
          </p:nvPr>
        </p:nvSpPr>
        <p:spPr/>
        <p:txBody>
          <a:bodyPr/>
          <a:lstStyle/>
          <a:p>
            <a:pPr eaLnBrk="1" hangingPunct="1"/>
            <a:endParaRPr lang="en-US" smtClean="0"/>
          </a:p>
        </p:txBody>
      </p:sp>
      <p:pic>
        <p:nvPicPr>
          <p:cNvPr id="104452" name="Picture 2" descr="C:\Documents and Settings\AndersonDavid\My Documents\My Pictures\PC0648 (william penn science bldg)\PC0648 (william penn science bldg) 002.jpg"/>
          <p:cNvPicPr>
            <a:picLocks noChangeAspect="1" noChangeArrowheads="1"/>
          </p:cNvPicPr>
          <p:nvPr/>
        </p:nvPicPr>
        <p:blipFill>
          <a:blip r:embed="rId2" cstate="screen"/>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ctrTitle"/>
          </p:nvPr>
        </p:nvSpPr>
        <p:spPr/>
        <p:txBody>
          <a:bodyPr/>
          <a:lstStyle/>
          <a:p>
            <a:endParaRPr lang="en-US" smtClean="0"/>
          </a:p>
        </p:txBody>
      </p:sp>
      <p:sp>
        <p:nvSpPr>
          <p:cNvPr id="105475" name="Subtitle 2"/>
          <p:cNvSpPr>
            <a:spLocks noGrp="1"/>
          </p:cNvSpPr>
          <p:nvPr>
            <p:ph type="subTitle" idx="1"/>
          </p:nvPr>
        </p:nvSpPr>
        <p:spPr/>
        <p:txBody>
          <a:bodyPr/>
          <a:lstStyle/>
          <a:p>
            <a:endParaRPr lang="en-US" smtClean="0"/>
          </a:p>
        </p:txBody>
      </p:sp>
      <p:pic>
        <p:nvPicPr>
          <p:cNvPr id="105476" name="Picture 3"/>
          <p:cNvPicPr>
            <a:picLocks noChangeAspect="1" noChangeArrowheads="1"/>
          </p:cNvPicPr>
          <p:nvPr/>
        </p:nvPicPr>
        <p:blipFill>
          <a:blip r:embed="rId2" cstate="screen"/>
          <a:srcRect l="7385" t="11972" r="7750" b="13173"/>
          <a:stretch>
            <a:fillRect/>
          </a:stretch>
        </p:blipFill>
        <p:spPr bwMode="auto">
          <a:xfrm>
            <a:off x="-42863" y="-34925"/>
            <a:ext cx="9229726" cy="6927850"/>
          </a:xfrm>
          <a:prstGeom prst="rect">
            <a:avLst/>
          </a:prstGeom>
          <a:noFill/>
          <a:ln w="9525">
            <a:noFill/>
            <a:miter lim="800000"/>
            <a:headEnd/>
            <a:tailEnd/>
          </a:ln>
        </p:spPr>
      </p:pic>
      <p:sp>
        <p:nvSpPr>
          <p:cNvPr id="105477" name="TextBox 5"/>
          <p:cNvSpPr txBox="1">
            <a:spLocks noChangeArrowheads="1"/>
          </p:cNvSpPr>
          <p:nvPr/>
        </p:nvSpPr>
        <p:spPr bwMode="auto">
          <a:xfrm>
            <a:off x="1828800" y="609600"/>
            <a:ext cx="5334000" cy="769938"/>
          </a:xfrm>
          <a:prstGeom prst="rect">
            <a:avLst/>
          </a:prstGeom>
          <a:noFill/>
          <a:ln w="9525">
            <a:noFill/>
            <a:miter lim="800000"/>
            <a:headEnd/>
            <a:tailEnd/>
          </a:ln>
        </p:spPr>
        <p:txBody>
          <a:bodyPr>
            <a:spAutoFit/>
          </a:bodyPr>
          <a:lstStyle/>
          <a:p>
            <a:pPr algn="ctr"/>
            <a:r>
              <a:rPr lang="en-US" sz="4400"/>
              <a:t>LiquiGard</a:t>
            </a:r>
            <a:r>
              <a:rPr lang="en-US" sz="3600"/>
              <a:t>™</a:t>
            </a:r>
          </a:p>
        </p:txBody>
      </p:sp>
      <p:sp>
        <p:nvSpPr>
          <p:cNvPr id="105478" name="TextBox 6"/>
          <p:cNvSpPr txBox="1">
            <a:spLocks noChangeArrowheads="1"/>
          </p:cNvSpPr>
          <p:nvPr/>
        </p:nvSpPr>
        <p:spPr bwMode="auto">
          <a:xfrm>
            <a:off x="2743200" y="5791200"/>
            <a:ext cx="3733800" cy="400050"/>
          </a:xfrm>
          <a:prstGeom prst="rect">
            <a:avLst/>
          </a:prstGeom>
          <a:noFill/>
          <a:ln w="9525">
            <a:noFill/>
            <a:miter lim="800000"/>
            <a:headEnd/>
            <a:tailEnd/>
          </a:ln>
        </p:spPr>
        <p:txBody>
          <a:bodyPr>
            <a:spAutoFit/>
          </a:bodyPr>
          <a:lstStyle/>
          <a:p>
            <a:pPr algn="dist"/>
            <a:r>
              <a:rPr lang="en-US" sz="2000">
                <a:latin typeface="Verdana" pitchFamily="34" charset="0"/>
              </a:rPr>
              <a:t>Firestone Building Products</a:t>
            </a:r>
          </a:p>
        </p:txBody>
      </p:sp>
      <p:pic>
        <p:nvPicPr>
          <p:cNvPr id="105479" name="Picture 2" descr="V:\Cafeteria All\NEW PRODUCT INTRODUCTIONS\ASPHALT\LiquiGard Adhesive\Photos\El Paso 4-20-10\IMG_0362.jpg"/>
          <p:cNvPicPr>
            <a:picLocks noChangeAspect="1" noChangeArrowheads="1"/>
          </p:cNvPicPr>
          <p:nvPr/>
        </p:nvPicPr>
        <p:blipFill>
          <a:blip r:embed="rId3" cstate="screen"/>
          <a:srcRect/>
          <a:stretch>
            <a:fillRect/>
          </a:stretch>
        </p:blipFill>
        <p:spPr bwMode="auto">
          <a:xfrm>
            <a:off x="1752600" y="1447800"/>
            <a:ext cx="5486400" cy="4267200"/>
          </a:xfrm>
          <a:prstGeom prst="rect">
            <a:avLst/>
          </a:prstGeom>
          <a:noFill/>
          <a:ln w="22225">
            <a:solidFill>
              <a:schemeClr val="tx1"/>
            </a:solid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ctrTitle"/>
          </p:nvPr>
        </p:nvSpPr>
        <p:spPr/>
        <p:txBody>
          <a:bodyPr/>
          <a:lstStyle/>
          <a:p>
            <a:endParaRPr lang="en-US" smtClean="0"/>
          </a:p>
        </p:txBody>
      </p:sp>
      <p:sp>
        <p:nvSpPr>
          <p:cNvPr id="106499" name="Subtitle 2"/>
          <p:cNvSpPr>
            <a:spLocks noGrp="1"/>
          </p:cNvSpPr>
          <p:nvPr>
            <p:ph type="subTitle" idx="1"/>
          </p:nvPr>
        </p:nvSpPr>
        <p:spPr/>
        <p:txBody>
          <a:bodyPr/>
          <a:lstStyle/>
          <a:p>
            <a:endParaRPr lang="en-US" smtClean="0"/>
          </a:p>
        </p:txBody>
      </p:sp>
      <p:pic>
        <p:nvPicPr>
          <p:cNvPr id="106500" name="Picture 3"/>
          <p:cNvPicPr>
            <a:picLocks noChangeAspect="1" noChangeArrowheads="1"/>
          </p:cNvPicPr>
          <p:nvPr/>
        </p:nvPicPr>
        <p:blipFill>
          <a:blip r:embed="rId2" cstate="screen"/>
          <a:srcRect l="7385" t="11972" r="7750" b="13173"/>
          <a:stretch>
            <a:fillRect/>
          </a:stretch>
        </p:blipFill>
        <p:spPr bwMode="auto">
          <a:xfrm>
            <a:off x="-42863" y="-34925"/>
            <a:ext cx="9229726" cy="6927850"/>
          </a:xfrm>
          <a:prstGeom prst="rect">
            <a:avLst/>
          </a:prstGeom>
          <a:noFill/>
          <a:ln w="9525">
            <a:noFill/>
            <a:miter lim="800000"/>
            <a:headEnd/>
            <a:tailEnd/>
          </a:ln>
        </p:spPr>
      </p:pic>
      <p:sp>
        <p:nvSpPr>
          <p:cNvPr id="106501" name="TextBox 5"/>
          <p:cNvSpPr txBox="1">
            <a:spLocks noChangeArrowheads="1"/>
          </p:cNvSpPr>
          <p:nvPr/>
        </p:nvSpPr>
        <p:spPr bwMode="auto">
          <a:xfrm>
            <a:off x="6324600" y="457200"/>
            <a:ext cx="2286000" cy="584200"/>
          </a:xfrm>
          <a:prstGeom prst="rect">
            <a:avLst/>
          </a:prstGeom>
          <a:noFill/>
          <a:ln w="9525">
            <a:noFill/>
            <a:miter lim="800000"/>
            <a:headEnd/>
            <a:tailEnd/>
          </a:ln>
        </p:spPr>
        <p:txBody>
          <a:bodyPr>
            <a:spAutoFit/>
          </a:bodyPr>
          <a:lstStyle/>
          <a:p>
            <a:r>
              <a:rPr lang="en-US" sz="2800"/>
              <a:t>LiquiGard</a:t>
            </a:r>
            <a:r>
              <a:rPr lang="en-US" sz="3200"/>
              <a:t>™</a:t>
            </a:r>
          </a:p>
        </p:txBody>
      </p:sp>
      <p:sp>
        <p:nvSpPr>
          <p:cNvPr id="106502" name="TextBox 6"/>
          <p:cNvSpPr txBox="1">
            <a:spLocks noChangeArrowheads="1"/>
          </p:cNvSpPr>
          <p:nvPr/>
        </p:nvSpPr>
        <p:spPr bwMode="auto">
          <a:xfrm>
            <a:off x="6400800" y="914400"/>
            <a:ext cx="1524000" cy="369888"/>
          </a:xfrm>
          <a:prstGeom prst="rect">
            <a:avLst/>
          </a:prstGeom>
          <a:noFill/>
          <a:ln w="9525">
            <a:noFill/>
            <a:miter lim="800000"/>
            <a:headEnd/>
            <a:tailEnd/>
          </a:ln>
        </p:spPr>
        <p:txBody>
          <a:bodyPr>
            <a:spAutoFit/>
          </a:bodyPr>
          <a:lstStyle/>
          <a:p>
            <a:r>
              <a:rPr lang="en-US" i="1">
                <a:latin typeface="Verdana" pitchFamily="34" charset="0"/>
              </a:rPr>
              <a:t>About</a:t>
            </a:r>
          </a:p>
        </p:txBody>
      </p:sp>
      <p:sp>
        <p:nvSpPr>
          <p:cNvPr id="106503" name="TextBox 7"/>
          <p:cNvSpPr txBox="1">
            <a:spLocks noChangeArrowheads="1"/>
          </p:cNvSpPr>
          <p:nvPr/>
        </p:nvSpPr>
        <p:spPr bwMode="auto">
          <a:xfrm>
            <a:off x="685800" y="1524000"/>
            <a:ext cx="8077200" cy="4616450"/>
          </a:xfrm>
          <a:prstGeom prst="rect">
            <a:avLst/>
          </a:prstGeom>
          <a:noFill/>
          <a:ln w="9525">
            <a:noFill/>
            <a:miter lim="800000"/>
            <a:headEnd/>
            <a:tailEnd/>
          </a:ln>
        </p:spPr>
        <p:txBody>
          <a:bodyPr>
            <a:spAutoFit/>
          </a:bodyPr>
          <a:lstStyle/>
          <a:p>
            <a:pPr>
              <a:buFont typeface="Arial" charset="0"/>
              <a:buChar char="•"/>
            </a:pPr>
            <a:r>
              <a:rPr lang="en-US" sz="2000"/>
              <a:t> </a:t>
            </a:r>
            <a:r>
              <a:rPr lang="en-US">
                <a:latin typeface="Verdana" pitchFamily="34" charset="0"/>
              </a:rPr>
              <a:t>Firestone LiquiGard™ is a tough, </a:t>
            </a:r>
            <a:r>
              <a:rPr lang="en-US" b="1" i="1">
                <a:latin typeface="Verdana" pitchFamily="34" charset="0"/>
              </a:rPr>
              <a:t>liquid applied</a:t>
            </a:r>
            <a:r>
              <a:rPr lang="en-US">
                <a:latin typeface="Verdana" pitchFamily="34" charset="0"/>
              </a:rPr>
              <a:t>, two-part polyurethane adhesive.  It forms a superior bond with approved Firestone insulation and with </a:t>
            </a:r>
            <a:r>
              <a:rPr lang="en-US" b="1" u="sng">
                <a:latin typeface="Verdana" pitchFamily="34" charset="0"/>
              </a:rPr>
              <a:t>SBS</a:t>
            </a:r>
            <a:r>
              <a:rPr lang="en-US">
                <a:latin typeface="Verdana" pitchFamily="34" charset="0"/>
              </a:rPr>
              <a:t> and </a:t>
            </a:r>
            <a:r>
              <a:rPr lang="en-US" b="1" u="sng">
                <a:latin typeface="Verdana" pitchFamily="34" charset="0"/>
              </a:rPr>
              <a:t>BUR</a:t>
            </a:r>
            <a:r>
              <a:rPr lang="en-US">
                <a:latin typeface="Verdana" pitchFamily="34" charset="0"/>
              </a:rPr>
              <a:t> products.</a:t>
            </a:r>
          </a:p>
          <a:p>
            <a:pPr>
              <a:buFont typeface="Arial" charset="0"/>
              <a:buChar char="•"/>
            </a:pPr>
            <a:r>
              <a:rPr lang="en-US" sz="2000">
                <a:latin typeface="Verdana" pitchFamily="34" charset="0"/>
              </a:rPr>
              <a:t> </a:t>
            </a:r>
            <a:r>
              <a:rPr lang="en-US">
                <a:latin typeface="Verdana" pitchFamily="34" charset="0"/>
              </a:rPr>
              <a:t>Great for bonding multiple layers of membrane and approved Firestone insulation.</a:t>
            </a:r>
          </a:p>
          <a:p>
            <a:pPr>
              <a:buFont typeface="Arial" charset="0"/>
              <a:buChar char="•"/>
            </a:pPr>
            <a:r>
              <a:rPr lang="en-US" sz="2000">
                <a:latin typeface="Verdana" pitchFamily="34" charset="0"/>
              </a:rPr>
              <a:t> </a:t>
            </a:r>
            <a:r>
              <a:rPr lang="en-US" b="1">
                <a:latin typeface="Verdana" pitchFamily="34" charset="0"/>
              </a:rPr>
              <a:t>No Odor</a:t>
            </a:r>
            <a:r>
              <a:rPr lang="en-US">
                <a:latin typeface="Verdana" pitchFamily="34" charset="0"/>
              </a:rPr>
              <a:t> and </a:t>
            </a:r>
            <a:r>
              <a:rPr lang="en-US" b="1">
                <a:latin typeface="Verdana" pitchFamily="34" charset="0"/>
              </a:rPr>
              <a:t>Zero VOC’s </a:t>
            </a:r>
            <a:r>
              <a:rPr lang="en-US">
                <a:latin typeface="Verdana" pitchFamily="34" charset="0"/>
              </a:rPr>
              <a:t>makes it great for use on schools, hospitals, and occupied buildings.</a:t>
            </a:r>
          </a:p>
          <a:p>
            <a:pPr>
              <a:buFont typeface="Arial" charset="0"/>
              <a:buChar char="•"/>
            </a:pPr>
            <a:r>
              <a:rPr lang="en-US">
                <a:latin typeface="Verdana" pitchFamily="34" charset="0"/>
              </a:rPr>
              <a:t> LiquiGard™ </a:t>
            </a:r>
            <a:r>
              <a:rPr lang="en-US" i="1">
                <a:latin typeface="Verdana" pitchFamily="34" charset="0"/>
              </a:rPr>
              <a:t>Part B</a:t>
            </a:r>
            <a:r>
              <a:rPr lang="en-US">
                <a:latin typeface="Verdana" pitchFamily="34" charset="0"/>
              </a:rPr>
              <a:t> activator is an </a:t>
            </a:r>
            <a:r>
              <a:rPr lang="en-US" i="1">
                <a:latin typeface="Verdana" pitchFamily="34" charset="0"/>
              </a:rPr>
              <a:t>amber colored</a:t>
            </a:r>
            <a:r>
              <a:rPr lang="en-US">
                <a:latin typeface="Verdana" pitchFamily="34" charset="0"/>
              </a:rPr>
              <a:t> liquid component which initiates a chemical cure when blended with LiquiGard™ Part A. This is not a catalyst and must be mixed in </a:t>
            </a:r>
            <a:r>
              <a:rPr lang="en-US" b="1" u="sng">
                <a:latin typeface="Verdana" pitchFamily="34" charset="0"/>
              </a:rPr>
              <a:t>proper ratios</a:t>
            </a:r>
            <a:r>
              <a:rPr lang="en-US">
                <a:latin typeface="Verdana" pitchFamily="34" charset="0"/>
              </a:rPr>
              <a:t>.</a:t>
            </a:r>
          </a:p>
          <a:p>
            <a:pPr>
              <a:buFont typeface="Arial" charset="0"/>
              <a:buChar char="•"/>
            </a:pPr>
            <a:r>
              <a:rPr lang="en-US">
                <a:latin typeface="Verdana" pitchFamily="34" charset="0"/>
              </a:rPr>
              <a:t> For use with Firestone SBS Modified Bitumen, BUR and Polyiso roofing systems. Application is recommended for membrane attachment to both horizontal and vertical surfaces. </a:t>
            </a:r>
          </a:p>
          <a:p>
            <a:pPr>
              <a:buFont typeface="Arial" charset="0"/>
              <a:buChar char="•"/>
            </a:pPr>
            <a:r>
              <a:rPr lang="en-US">
                <a:latin typeface="Verdana" pitchFamily="34" charset="0"/>
              </a:rPr>
              <a:t>LiquiGard™ adheres aggressively to </a:t>
            </a:r>
            <a:r>
              <a:rPr lang="en-US" b="1" u="sng">
                <a:latin typeface="Verdana" pitchFamily="34" charset="0"/>
              </a:rPr>
              <a:t>concrete, steel, Firestone polyiso, other approved insulations and most construction materials.</a:t>
            </a:r>
            <a:r>
              <a:rPr lang="en-US">
                <a:latin typeface="Verdana" pitchFamily="34" charset="0"/>
              </a:rPr>
              <a:t>  Surfaces must be clean and dry.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ctrTitle"/>
          </p:nvPr>
        </p:nvSpPr>
        <p:spPr/>
        <p:txBody>
          <a:bodyPr/>
          <a:lstStyle/>
          <a:p>
            <a:endParaRPr lang="en-US" smtClean="0"/>
          </a:p>
        </p:txBody>
      </p:sp>
      <p:sp>
        <p:nvSpPr>
          <p:cNvPr id="107523" name="Subtitle 2"/>
          <p:cNvSpPr>
            <a:spLocks noGrp="1"/>
          </p:cNvSpPr>
          <p:nvPr>
            <p:ph type="subTitle" idx="1"/>
          </p:nvPr>
        </p:nvSpPr>
        <p:spPr/>
        <p:txBody>
          <a:bodyPr/>
          <a:lstStyle/>
          <a:p>
            <a:endParaRPr lang="en-US" smtClean="0"/>
          </a:p>
        </p:txBody>
      </p:sp>
      <p:pic>
        <p:nvPicPr>
          <p:cNvPr id="107524" name="Picture 3"/>
          <p:cNvPicPr>
            <a:picLocks noChangeAspect="1" noChangeArrowheads="1"/>
          </p:cNvPicPr>
          <p:nvPr/>
        </p:nvPicPr>
        <p:blipFill>
          <a:blip r:embed="rId2" cstate="screen"/>
          <a:srcRect l="7385" t="11972" r="7750" b="13173"/>
          <a:stretch>
            <a:fillRect/>
          </a:stretch>
        </p:blipFill>
        <p:spPr bwMode="auto">
          <a:xfrm>
            <a:off x="-42863" y="-34925"/>
            <a:ext cx="9229726" cy="6927850"/>
          </a:xfrm>
          <a:prstGeom prst="rect">
            <a:avLst/>
          </a:prstGeom>
          <a:noFill/>
          <a:ln w="9525">
            <a:noFill/>
            <a:miter lim="800000"/>
            <a:headEnd/>
            <a:tailEnd/>
          </a:ln>
        </p:spPr>
      </p:pic>
      <p:sp>
        <p:nvSpPr>
          <p:cNvPr id="107525" name="TextBox 5"/>
          <p:cNvSpPr txBox="1">
            <a:spLocks noChangeArrowheads="1"/>
          </p:cNvSpPr>
          <p:nvPr/>
        </p:nvSpPr>
        <p:spPr bwMode="auto">
          <a:xfrm>
            <a:off x="6324600" y="457200"/>
            <a:ext cx="2286000" cy="584200"/>
          </a:xfrm>
          <a:prstGeom prst="rect">
            <a:avLst/>
          </a:prstGeom>
          <a:noFill/>
          <a:ln w="9525">
            <a:noFill/>
            <a:miter lim="800000"/>
            <a:headEnd/>
            <a:tailEnd/>
          </a:ln>
        </p:spPr>
        <p:txBody>
          <a:bodyPr>
            <a:spAutoFit/>
          </a:bodyPr>
          <a:lstStyle/>
          <a:p>
            <a:r>
              <a:rPr lang="en-US" sz="2800"/>
              <a:t>LiquiGard</a:t>
            </a:r>
            <a:r>
              <a:rPr lang="en-US" sz="3200"/>
              <a:t>™</a:t>
            </a:r>
          </a:p>
        </p:txBody>
      </p:sp>
      <p:sp>
        <p:nvSpPr>
          <p:cNvPr id="107526" name="TextBox 6"/>
          <p:cNvSpPr txBox="1">
            <a:spLocks noChangeArrowheads="1"/>
          </p:cNvSpPr>
          <p:nvPr/>
        </p:nvSpPr>
        <p:spPr bwMode="auto">
          <a:xfrm>
            <a:off x="6400800" y="914400"/>
            <a:ext cx="1524000" cy="369888"/>
          </a:xfrm>
          <a:prstGeom prst="rect">
            <a:avLst/>
          </a:prstGeom>
          <a:noFill/>
          <a:ln w="9525">
            <a:noFill/>
            <a:miter lim="800000"/>
            <a:headEnd/>
            <a:tailEnd/>
          </a:ln>
        </p:spPr>
        <p:txBody>
          <a:bodyPr>
            <a:spAutoFit/>
          </a:bodyPr>
          <a:lstStyle/>
          <a:p>
            <a:r>
              <a:rPr lang="en-US" i="1">
                <a:latin typeface="Verdana" pitchFamily="34" charset="0"/>
              </a:rPr>
              <a:t>Mixing</a:t>
            </a:r>
          </a:p>
        </p:txBody>
      </p:sp>
      <p:sp>
        <p:nvSpPr>
          <p:cNvPr id="107527" name="TextBox 8"/>
          <p:cNvSpPr txBox="1">
            <a:spLocks noChangeArrowheads="1"/>
          </p:cNvSpPr>
          <p:nvPr/>
        </p:nvSpPr>
        <p:spPr bwMode="auto">
          <a:xfrm>
            <a:off x="1066800" y="1524000"/>
            <a:ext cx="2971800" cy="3694113"/>
          </a:xfrm>
          <a:prstGeom prst="rect">
            <a:avLst/>
          </a:prstGeom>
          <a:noFill/>
          <a:ln w="9525">
            <a:noFill/>
            <a:miter lim="800000"/>
            <a:headEnd/>
            <a:tailEnd/>
          </a:ln>
        </p:spPr>
        <p:txBody>
          <a:bodyPr>
            <a:spAutoFit/>
          </a:bodyPr>
          <a:lstStyle/>
          <a:p>
            <a:pPr>
              <a:buFont typeface="Arial" charset="0"/>
              <a:buChar char="•"/>
            </a:pPr>
            <a:r>
              <a:rPr lang="en-US">
                <a:latin typeface="Verdana" pitchFamily="34" charset="0"/>
              </a:rPr>
              <a:t> Mix Part A and Part B with an 8” mud blade for a minimum of </a:t>
            </a:r>
            <a:r>
              <a:rPr lang="en-US" b="1">
                <a:latin typeface="Verdana" pitchFamily="34" charset="0"/>
              </a:rPr>
              <a:t>3 minutes</a:t>
            </a:r>
            <a:r>
              <a:rPr lang="en-US">
                <a:latin typeface="Verdana" pitchFamily="34" charset="0"/>
              </a:rPr>
              <a:t>. </a:t>
            </a:r>
          </a:p>
          <a:p>
            <a:endParaRPr lang="en-US">
              <a:latin typeface="Verdana" pitchFamily="34" charset="0"/>
            </a:endParaRPr>
          </a:p>
          <a:p>
            <a:pPr>
              <a:buFont typeface="Arial" charset="0"/>
              <a:buChar char="•"/>
            </a:pPr>
            <a:r>
              <a:rPr lang="en-US">
                <a:latin typeface="Verdana" pitchFamily="34" charset="0"/>
              </a:rPr>
              <a:t> </a:t>
            </a:r>
            <a:r>
              <a:rPr lang="en-US" b="1" u="sng">
                <a:latin typeface="Verdana" pitchFamily="34" charset="0"/>
              </a:rPr>
              <a:t>Do not mix partial containers.</a:t>
            </a:r>
          </a:p>
          <a:p>
            <a:endParaRPr lang="en-US" b="1">
              <a:latin typeface="Verdana" pitchFamily="34" charset="0"/>
            </a:endParaRPr>
          </a:p>
          <a:p>
            <a:pPr>
              <a:buFont typeface="Arial" charset="0"/>
              <a:buChar char="•"/>
            </a:pPr>
            <a:r>
              <a:rPr lang="en-US">
                <a:latin typeface="Verdana" pitchFamily="34" charset="0"/>
              </a:rPr>
              <a:t> </a:t>
            </a:r>
            <a:r>
              <a:rPr lang="en-US" b="1" u="sng">
                <a:latin typeface="Verdana" pitchFamily="34" charset="0"/>
              </a:rPr>
              <a:t>Do not mix by hand.</a:t>
            </a:r>
          </a:p>
          <a:p>
            <a:pPr>
              <a:buFont typeface="Arial" charset="0"/>
              <a:buChar char="•"/>
            </a:pPr>
            <a:endParaRPr lang="en-US">
              <a:latin typeface="Verdana" pitchFamily="34" charset="0"/>
            </a:endParaRPr>
          </a:p>
          <a:p>
            <a:pPr>
              <a:buFont typeface="Arial" charset="0"/>
              <a:buChar char="•"/>
            </a:pPr>
            <a:r>
              <a:rPr lang="en-US">
                <a:latin typeface="Verdana" pitchFamily="34" charset="0"/>
              </a:rPr>
              <a:t> LiquiGard™ should be at least </a:t>
            </a:r>
            <a:r>
              <a:rPr lang="en-US" b="1" i="1">
                <a:latin typeface="Verdana" pitchFamily="34" charset="0"/>
              </a:rPr>
              <a:t>60°F</a:t>
            </a:r>
            <a:r>
              <a:rPr lang="en-US">
                <a:latin typeface="Verdana" pitchFamily="34" charset="0"/>
              </a:rPr>
              <a:t> when mixed and applied. </a:t>
            </a:r>
          </a:p>
        </p:txBody>
      </p:sp>
      <p:pic>
        <p:nvPicPr>
          <p:cNvPr id="107528" name="Picture 2" descr="V:\Cafeteria All\NEW PRODUCT INTRODUCTIONS\ASPHALT\LiquiGard Adhesive\Photos\El Paso 4-20-10\IMG_0359.jpg"/>
          <p:cNvPicPr>
            <a:picLocks noChangeAspect="1" noChangeArrowheads="1"/>
          </p:cNvPicPr>
          <p:nvPr/>
        </p:nvPicPr>
        <p:blipFill>
          <a:blip r:embed="rId3" cstate="screen"/>
          <a:srcRect/>
          <a:stretch>
            <a:fillRect/>
          </a:stretch>
        </p:blipFill>
        <p:spPr bwMode="auto">
          <a:xfrm>
            <a:off x="4343400" y="1600200"/>
            <a:ext cx="4343400" cy="3257550"/>
          </a:xfrm>
          <a:prstGeom prst="rect">
            <a:avLst/>
          </a:prstGeom>
          <a:noFill/>
          <a:ln w="22225">
            <a:solidFill>
              <a:schemeClr val="tx1"/>
            </a:solid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ctrTitle"/>
          </p:nvPr>
        </p:nvSpPr>
        <p:spPr/>
        <p:txBody>
          <a:bodyPr/>
          <a:lstStyle/>
          <a:p>
            <a:endParaRPr lang="en-US" smtClean="0"/>
          </a:p>
        </p:txBody>
      </p:sp>
      <p:sp>
        <p:nvSpPr>
          <p:cNvPr id="108547" name="Subtitle 2"/>
          <p:cNvSpPr>
            <a:spLocks noGrp="1"/>
          </p:cNvSpPr>
          <p:nvPr>
            <p:ph type="subTitle" idx="1"/>
          </p:nvPr>
        </p:nvSpPr>
        <p:spPr/>
        <p:txBody>
          <a:bodyPr/>
          <a:lstStyle/>
          <a:p>
            <a:endParaRPr lang="en-US" smtClean="0"/>
          </a:p>
        </p:txBody>
      </p:sp>
      <p:pic>
        <p:nvPicPr>
          <p:cNvPr id="108548" name="Picture 3"/>
          <p:cNvPicPr>
            <a:picLocks noChangeAspect="1" noChangeArrowheads="1"/>
          </p:cNvPicPr>
          <p:nvPr/>
        </p:nvPicPr>
        <p:blipFill>
          <a:blip r:embed="rId2" cstate="screen"/>
          <a:srcRect l="7385" t="11972" r="7750" b="13173"/>
          <a:stretch>
            <a:fillRect/>
          </a:stretch>
        </p:blipFill>
        <p:spPr bwMode="auto">
          <a:xfrm>
            <a:off x="-42863" y="-34925"/>
            <a:ext cx="9229726" cy="6927850"/>
          </a:xfrm>
          <a:prstGeom prst="rect">
            <a:avLst/>
          </a:prstGeom>
          <a:noFill/>
          <a:ln w="9525">
            <a:noFill/>
            <a:miter lim="800000"/>
            <a:headEnd/>
            <a:tailEnd/>
          </a:ln>
        </p:spPr>
      </p:pic>
      <p:sp>
        <p:nvSpPr>
          <p:cNvPr id="108549" name="TextBox 5"/>
          <p:cNvSpPr txBox="1">
            <a:spLocks noChangeArrowheads="1"/>
          </p:cNvSpPr>
          <p:nvPr/>
        </p:nvSpPr>
        <p:spPr bwMode="auto">
          <a:xfrm>
            <a:off x="6324600" y="457200"/>
            <a:ext cx="2286000" cy="584200"/>
          </a:xfrm>
          <a:prstGeom prst="rect">
            <a:avLst/>
          </a:prstGeom>
          <a:noFill/>
          <a:ln w="9525">
            <a:noFill/>
            <a:miter lim="800000"/>
            <a:headEnd/>
            <a:tailEnd/>
          </a:ln>
        </p:spPr>
        <p:txBody>
          <a:bodyPr>
            <a:spAutoFit/>
          </a:bodyPr>
          <a:lstStyle/>
          <a:p>
            <a:r>
              <a:rPr lang="en-US" sz="2800"/>
              <a:t>LiquiGard</a:t>
            </a:r>
            <a:r>
              <a:rPr lang="en-US" sz="3200"/>
              <a:t>™</a:t>
            </a:r>
          </a:p>
        </p:txBody>
      </p:sp>
      <p:sp>
        <p:nvSpPr>
          <p:cNvPr id="108550" name="TextBox 6"/>
          <p:cNvSpPr txBox="1">
            <a:spLocks noChangeArrowheads="1"/>
          </p:cNvSpPr>
          <p:nvPr/>
        </p:nvSpPr>
        <p:spPr bwMode="auto">
          <a:xfrm>
            <a:off x="6400800" y="914400"/>
            <a:ext cx="1524000" cy="369888"/>
          </a:xfrm>
          <a:prstGeom prst="rect">
            <a:avLst/>
          </a:prstGeom>
          <a:noFill/>
          <a:ln w="9525">
            <a:noFill/>
            <a:miter lim="800000"/>
            <a:headEnd/>
            <a:tailEnd/>
          </a:ln>
        </p:spPr>
        <p:txBody>
          <a:bodyPr>
            <a:spAutoFit/>
          </a:bodyPr>
          <a:lstStyle/>
          <a:p>
            <a:r>
              <a:rPr lang="en-US" i="1">
                <a:latin typeface="Verdana" pitchFamily="34" charset="0"/>
              </a:rPr>
              <a:t>Application</a:t>
            </a:r>
          </a:p>
        </p:txBody>
      </p:sp>
      <p:sp>
        <p:nvSpPr>
          <p:cNvPr id="108551" name="TextBox 8"/>
          <p:cNvSpPr txBox="1">
            <a:spLocks noChangeArrowheads="1"/>
          </p:cNvSpPr>
          <p:nvPr/>
        </p:nvSpPr>
        <p:spPr bwMode="auto">
          <a:xfrm>
            <a:off x="457200" y="1524000"/>
            <a:ext cx="2971800" cy="4524375"/>
          </a:xfrm>
          <a:prstGeom prst="rect">
            <a:avLst/>
          </a:prstGeom>
          <a:noFill/>
          <a:ln w="9525">
            <a:noFill/>
            <a:miter lim="800000"/>
            <a:headEnd/>
            <a:tailEnd/>
          </a:ln>
        </p:spPr>
        <p:txBody>
          <a:bodyPr>
            <a:spAutoFit/>
          </a:bodyPr>
          <a:lstStyle/>
          <a:p>
            <a:pPr>
              <a:buFont typeface="Arial" charset="0"/>
              <a:buChar char="•"/>
            </a:pPr>
            <a:r>
              <a:rPr lang="en-US">
                <a:latin typeface="Verdana" pitchFamily="34" charset="0"/>
              </a:rPr>
              <a:t> Ensure that substrates are clean, dry, smooth, and free of sharp edges or other contaminants. </a:t>
            </a:r>
          </a:p>
          <a:p>
            <a:pPr>
              <a:buFont typeface="Arial" charset="0"/>
              <a:buChar char="•"/>
            </a:pPr>
            <a:endParaRPr lang="en-US">
              <a:latin typeface="Verdana" pitchFamily="34" charset="0"/>
            </a:endParaRPr>
          </a:p>
          <a:p>
            <a:pPr>
              <a:buFont typeface="Arial" charset="0"/>
              <a:buChar char="•"/>
            </a:pPr>
            <a:r>
              <a:rPr lang="en-US">
                <a:latin typeface="Verdana" pitchFamily="34" charset="0"/>
              </a:rPr>
              <a:t> Ambient and substrate temperatures during application should be </a:t>
            </a:r>
            <a:r>
              <a:rPr lang="en-US" b="1" i="1">
                <a:latin typeface="Verdana" pitchFamily="34" charset="0"/>
              </a:rPr>
              <a:t>45° and rising</a:t>
            </a:r>
            <a:r>
              <a:rPr lang="en-US">
                <a:latin typeface="Verdana" pitchFamily="34" charset="0"/>
              </a:rPr>
              <a:t>. </a:t>
            </a:r>
          </a:p>
          <a:p>
            <a:pPr>
              <a:buFont typeface="Arial" charset="0"/>
              <a:buChar char="•"/>
            </a:pPr>
            <a:endParaRPr lang="en-US">
              <a:latin typeface="Verdana" pitchFamily="34" charset="0"/>
            </a:endParaRPr>
          </a:p>
          <a:p>
            <a:pPr>
              <a:buFont typeface="Arial" charset="0"/>
              <a:buChar char="•"/>
            </a:pPr>
            <a:r>
              <a:rPr lang="en-US">
                <a:latin typeface="Verdana" pitchFamily="34" charset="0"/>
              </a:rPr>
              <a:t> </a:t>
            </a:r>
            <a:r>
              <a:rPr lang="en-US" b="1" u="sng">
                <a:latin typeface="Verdana" pitchFamily="34" charset="0"/>
              </a:rPr>
              <a:t>All material should be applied within 30 minutes after mixing</a:t>
            </a:r>
            <a:r>
              <a:rPr lang="en-US">
                <a:latin typeface="Verdana" pitchFamily="34" charset="0"/>
              </a:rPr>
              <a:t>. Warmer temperatures </a:t>
            </a:r>
            <a:r>
              <a:rPr lang="en-US" b="1">
                <a:latin typeface="Verdana" pitchFamily="34" charset="0"/>
              </a:rPr>
              <a:t>reduce</a:t>
            </a:r>
            <a:r>
              <a:rPr lang="en-US">
                <a:latin typeface="Verdana" pitchFamily="34" charset="0"/>
              </a:rPr>
              <a:t> the working time.</a:t>
            </a:r>
          </a:p>
        </p:txBody>
      </p:sp>
      <p:pic>
        <p:nvPicPr>
          <p:cNvPr id="108552" name="Picture 2" descr="V:\Cafeteria All\NEW PRODUCT INTRODUCTIONS\ASPHALT\LiquiGard Adhesive\Photos\El Paso 4-20-10\IMG_0361.jpg"/>
          <p:cNvPicPr>
            <a:picLocks noChangeAspect="1" noChangeArrowheads="1"/>
          </p:cNvPicPr>
          <p:nvPr/>
        </p:nvPicPr>
        <p:blipFill>
          <a:blip r:embed="rId3" cstate="screen"/>
          <a:srcRect/>
          <a:stretch>
            <a:fillRect/>
          </a:stretch>
        </p:blipFill>
        <p:spPr bwMode="auto">
          <a:xfrm>
            <a:off x="3657600" y="1676400"/>
            <a:ext cx="5283200" cy="3962400"/>
          </a:xfrm>
          <a:prstGeom prst="rect">
            <a:avLst/>
          </a:prstGeom>
          <a:noFill/>
          <a:ln w="22225">
            <a:solidFill>
              <a:schemeClr val="tx1"/>
            </a:solid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ctrTitle"/>
          </p:nvPr>
        </p:nvSpPr>
        <p:spPr/>
        <p:txBody>
          <a:bodyPr/>
          <a:lstStyle/>
          <a:p>
            <a:endParaRPr lang="en-US" smtClean="0"/>
          </a:p>
        </p:txBody>
      </p:sp>
      <p:sp>
        <p:nvSpPr>
          <p:cNvPr id="109571" name="Subtitle 2"/>
          <p:cNvSpPr>
            <a:spLocks noGrp="1"/>
          </p:cNvSpPr>
          <p:nvPr>
            <p:ph type="subTitle" idx="1"/>
          </p:nvPr>
        </p:nvSpPr>
        <p:spPr/>
        <p:txBody>
          <a:bodyPr/>
          <a:lstStyle/>
          <a:p>
            <a:endParaRPr lang="en-US" smtClean="0"/>
          </a:p>
        </p:txBody>
      </p:sp>
      <p:pic>
        <p:nvPicPr>
          <p:cNvPr id="109572" name="Picture 3"/>
          <p:cNvPicPr>
            <a:picLocks noChangeAspect="1" noChangeArrowheads="1"/>
          </p:cNvPicPr>
          <p:nvPr/>
        </p:nvPicPr>
        <p:blipFill>
          <a:blip r:embed="rId2" cstate="screen"/>
          <a:srcRect l="7385" t="11972" r="7750" b="13173"/>
          <a:stretch>
            <a:fillRect/>
          </a:stretch>
        </p:blipFill>
        <p:spPr bwMode="auto">
          <a:xfrm>
            <a:off x="-42863" y="-34925"/>
            <a:ext cx="9229726" cy="6927850"/>
          </a:xfrm>
          <a:prstGeom prst="rect">
            <a:avLst/>
          </a:prstGeom>
          <a:noFill/>
          <a:ln w="9525">
            <a:noFill/>
            <a:miter lim="800000"/>
            <a:headEnd/>
            <a:tailEnd/>
          </a:ln>
        </p:spPr>
      </p:pic>
      <p:sp>
        <p:nvSpPr>
          <p:cNvPr id="109573" name="TextBox 5"/>
          <p:cNvSpPr txBox="1">
            <a:spLocks noChangeArrowheads="1"/>
          </p:cNvSpPr>
          <p:nvPr/>
        </p:nvSpPr>
        <p:spPr bwMode="auto">
          <a:xfrm>
            <a:off x="6324600" y="457200"/>
            <a:ext cx="2286000" cy="584200"/>
          </a:xfrm>
          <a:prstGeom prst="rect">
            <a:avLst/>
          </a:prstGeom>
          <a:noFill/>
          <a:ln w="9525">
            <a:noFill/>
            <a:miter lim="800000"/>
            <a:headEnd/>
            <a:tailEnd/>
          </a:ln>
        </p:spPr>
        <p:txBody>
          <a:bodyPr>
            <a:spAutoFit/>
          </a:bodyPr>
          <a:lstStyle/>
          <a:p>
            <a:r>
              <a:rPr lang="en-US" sz="2800"/>
              <a:t>LiquiGard</a:t>
            </a:r>
            <a:r>
              <a:rPr lang="en-US" sz="3200"/>
              <a:t>™</a:t>
            </a:r>
          </a:p>
        </p:txBody>
      </p:sp>
      <p:sp>
        <p:nvSpPr>
          <p:cNvPr id="109574" name="TextBox 6"/>
          <p:cNvSpPr txBox="1">
            <a:spLocks noChangeArrowheads="1"/>
          </p:cNvSpPr>
          <p:nvPr/>
        </p:nvSpPr>
        <p:spPr bwMode="auto">
          <a:xfrm>
            <a:off x="6400800" y="914400"/>
            <a:ext cx="1524000" cy="369888"/>
          </a:xfrm>
          <a:prstGeom prst="rect">
            <a:avLst/>
          </a:prstGeom>
          <a:noFill/>
          <a:ln w="9525">
            <a:noFill/>
            <a:miter lim="800000"/>
            <a:headEnd/>
            <a:tailEnd/>
          </a:ln>
        </p:spPr>
        <p:txBody>
          <a:bodyPr>
            <a:spAutoFit/>
          </a:bodyPr>
          <a:lstStyle/>
          <a:p>
            <a:r>
              <a:rPr lang="en-US" i="1">
                <a:latin typeface="Verdana" pitchFamily="34" charset="0"/>
              </a:rPr>
              <a:t>Application</a:t>
            </a:r>
          </a:p>
        </p:txBody>
      </p:sp>
      <p:sp>
        <p:nvSpPr>
          <p:cNvPr id="109575" name="TextBox 8"/>
          <p:cNvSpPr txBox="1">
            <a:spLocks noChangeArrowheads="1"/>
          </p:cNvSpPr>
          <p:nvPr/>
        </p:nvSpPr>
        <p:spPr bwMode="auto">
          <a:xfrm>
            <a:off x="838200" y="4800600"/>
            <a:ext cx="7620000" cy="1908175"/>
          </a:xfrm>
          <a:prstGeom prst="rect">
            <a:avLst/>
          </a:prstGeom>
          <a:noFill/>
          <a:ln w="9525">
            <a:noFill/>
            <a:miter lim="800000"/>
            <a:headEnd/>
            <a:tailEnd/>
          </a:ln>
        </p:spPr>
        <p:txBody>
          <a:bodyPr>
            <a:spAutoFit/>
          </a:bodyPr>
          <a:lstStyle/>
          <a:p>
            <a:pPr>
              <a:buFont typeface="Arial" charset="0"/>
              <a:buChar char="•"/>
            </a:pPr>
            <a:r>
              <a:rPr lang="en-US"/>
              <a:t> </a:t>
            </a:r>
            <a:r>
              <a:rPr lang="en-US">
                <a:latin typeface="Verdana" pitchFamily="34" charset="0"/>
              </a:rPr>
              <a:t>For membranes, apply LiquiGard™ in full coverage using a </a:t>
            </a:r>
            <a:r>
              <a:rPr lang="en-US" b="1">
                <a:latin typeface="Verdana" pitchFamily="34" charset="0"/>
              </a:rPr>
              <a:t>¼” notched squeegee</a:t>
            </a:r>
            <a:r>
              <a:rPr lang="en-US">
                <a:latin typeface="Verdana" pitchFamily="34" charset="0"/>
              </a:rPr>
              <a:t>.  Trowels can be used for adhering flashings and other small applications. </a:t>
            </a:r>
          </a:p>
          <a:p>
            <a:pPr>
              <a:buFont typeface="Arial" charset="0"/>
              <a:buChar char="•"/>
            </a:pPr>
            <a:endParaRPr lang="en-US" sz="1000">
              <a:latin typeface="Verdana" pitchFamily="34" charset="0"/>
            </a:endParaRPr>
          </a:p>
          <a:p>
            <a:pPr>
              <a:buFont typeface="Arial" charset="0"/>
              <a:buChar char="•"/>
            </a:pPr>
            <a:r>
              <a:rPr lang="en-US">
                <a:latin typeface="Verdana" pitchFamily="34" charset="0"/>
              </a:rPr>
              <a:t> Polyiso insulation is adhered in a </a:t>
            </a:r>
            <a:r>
              <a:rPr lang="en-US" b="1" i="1">
                <a:latin typeface="Verdana" pitchFamily="34" charset="0"/>
              </a:rPr>
              <a:t>continuous</a:t>
            </a:r>
            <a:r>
              <a:rPr lang="en-US">
                <a:latin typeface="Verdana" pitchFamily="34" charset="0"/>
              </a:rPr>
              <a:t> layer of LiquiGard™.</a:t>
            </a:r>
          </a:p>
          <a:p>
            <a:pPr>
              <a:buFont typeface="Arial" charset="0"/>
              <a:buChar char="•"/>
            </a:pPr>
            <a:endParaRPr lang="en-US">
              <a:latin typeface="Verdana" pitchFamily="34" charset="0"/>
            </a:endParaRPr>
          </a:p>
        </p:txBody>
      </p:sp>
      <p:pic>
        <p:nvPicPr>
          <p:cNvPr id="109576" name="Picture 2" descr="V:\Cafeteria All\NEW PRODUCT INTRODUCTIONS\ASPHALT\LiquiGard Adhesive\Photos\El Paso 4-20-10\IMG_0364.jpg"/>
          <p:cNvPicPr>
            <a:picLocks noChangeAspect="1" noChangeArrowheads="1"/>
          </p:cNvPicPr>
          <p:nvPr/>
        </p:nvPicPr>
        <p:blipFill>
          <a:blip r:embed="rId3" cstate="screen"/>
          <a:srcRect/>
          <a:stretch>
            <a:fillRect/>
          </a:stretch>
        </p:blipFill>
        <p:spPr bwMode="auto">
          <a:xfrm>
            <a:off x="1981200" y="1371600"/>
            <a:ext cx="5029200" cy="3243263"/>
          </a:xfrm>
          <a:prstGeom prst="rect">
            <a:avLst/>
          </a:prstGeom>
          <a:noFill/>
          <a:ln w="22225">
            <a:solidFill>
              <a:schemeClr val="tx1"/>
            </a:solid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ctrTitle"/>
          </p:nvPr>
        </p:nvSpPr>
        <p:spPr/>
        <p:txBody>
          <a:bodyPr/>
          <a:lstStyle/>
          <a:p>
            <a:endParaRPr lang="en-US" smtClean="0"/>
          </a:p>
        </p:txBody>
      </p:sp>
      <p:sp>
        <p:nvSpPr>
          <p:cNvPr id="110595" name="Subtitle 2"/>
          <p:cNvSpPr>
            <a:spLocks noGrp="1"/>
          </p:cNvSpPr>
          <p:nvPr>
            <p:ph type="subTitle" idx="1"/>
          </p:nvPr>
        </p:nvSpPr>
        <p:spPr/>
        <p:txBody>
          <a:bodyPr/>
          <a:lstStyle/>
          <a:p>
            <a:endParaRPr lang="en-US" smtClean="0"/>
          </a:p>
        </p:txBody>
      </p:sp>
      <p:pic>
        <p:nvPicPr>
          <p:cNvPr id="110596" name="Picture 3"/>
          <p:cNvPicPr>
            <a:picLocks noChangeAspect="1" noChangeArrowheads="1"/>
          </p:cNvPicPr>
          <p:nvPr/>
        </p:nvPicPr>
        <p:blipFill>
          <a:blip r:embed="rId2" cstate="screen"/>
          <a:srcRect l="7385" t="11972" r="7750" b="13173"/>
          <a:stretch>
            <a:fillRect/>
          </a:stretch>
        </p:blipFill>
        <p:spPr bwMode="auto">
          <a:xfrm>
            <a:off x="-42863" y="-34925"/>
            <a:ext cx="9229726" cy="6927850"/>
          </a:xfrm>
          <a:prstGeom prst="rect">
            <a:avLst/>
          </a:prstGeom>
          <a:noFill/>
          <a:ln w="9525">
            <a:noFill/>
            <a:miter lim="800000"/>
            <a:headEnd/>
            <a:tailEnd/>
          </a:ln>
        </p:spPr>
      </p:pic>
      <p:sp>
        <p:nvSpPr>
          <p:cNvPr id="110597" name="TextBox 5"/>
          <p:cNvSpPr txBox="1">
            <a:spLocks noChangeArrowheads="1"/>
          </p:cNvSpPr>
          <p:nvPr/>
        </p:nvSpPr>
        <p:spPr bwMode="auto">
          <a:xfrm>
            <a:off x="6324600" y="457200"/>
            <a:ext cx="2286000" cy="584200"/>
          </a:xfrm>
          <a:prstGeom prst="rect">
            <a:avLst/>
          </a:prstGeom>
          <a:noFill/>
          <a:ln w="9525">
            <a:noFill/>
            <a:miter lim="800000"/>
            <a:headEnd/>
            <a:tailEnd/>
          </a:ln>
        </p:spPr>
        <p:txBody>
          <a:bodyPr>
            <a:spAutoFit/>
          </a:bodyPr>
          <a:lstStyle/>
          <a:p>
            <a:r>
              <a:rPr lang="en-US" sz="2800"/>
              <a:t>LiquiGard</a:t>
            </a:r>
            <a:r>
              <a:rPr lang="en-US" sz="3200"/>
              <a:t>™</a:t>
            </a:r>
          </a:p>
        </p:txBody>
      </p:sp>
      <p:sp>
        <p:nvSpPr>
          <p:cNvPr id="110598" name="TextBox 6"/>
          <p:cNvSpPr txBox="1">
            <a:spLocks noChangeArrowheads="1"/>
          </p:cNvSpPr>
          <p:nvPr/>
        </p:nvSpPr>
        <p:spPr bwMode="auto">
          <a:xfrm>
            <a:off x="6400800" y="914400"/>
            <a:ext cx="1524000" cy="369888"/>
          </a:xfrm>
          <a:prstGeom prst="rect">
            <a:avLst/>
          </a:prstGeom>
          <a:noFill/>
          <a:ln w="9525">
            <a:noFill/>
            <a:miter lim="800000"/>
            <a:headEnd/>
            <a:tailEnd/>
          </a:ln>
        </p:spPr>
        <p:txBody>
          <a:bodyPr>
            <a:spAutoFit/>
          </a:bodyPr>
          <a:lstStyle/>
          <a:p>
            <a:r>
              <a:rPr lang="en-US" i="1">
                <a:latin typeface="Verdana" pitchFamily="34" charset="0"/>
              </a:rPr>
              <a:t>Application</a:t>
            </a:r>
          </a:p>
        </p:txBody>
      </p:sp>
      <p:sp>
        <p:nvSpPr>
          <p:cNvPr id="110599" name="TextBox 8"/>
          <p:cNvSpPr txBox="1">
            <a:spLocks noChangeArrowheads="1"/>
          </p:cNvSpPr>
          <p:nvPr/>
        </p:nvSpPr>
        <p:spPr bwMode="auto">
          <a:xfrm>
            <a:off x="1447800" y="5562600"/>
            <a:ext cx="6096000" cy="923925"/>
          </a:xfrm>
          <a:prstGeom prst="rect">
            <a:avLst/>
          </a:prstGeom>
          <a:noFill/>
          <a:ln w="9525">
            <a:noFill/>
            <a:miter lim="800000"/>
            <a:headEnd/>
            <a:tailEnd/>
          </a:ln>
        </p:spPr>
        <p:txBody>
          <a:bodyPr>
            <a:spAutoFit/>
          </a:bodyPr>
          <a:lstStyle/>
          <a:p>
            <a:pPr>
              <a:buFont typeface="Arial" charset="0"/>
              <a:buChar char="•"/>
            </a:pPr>
            <a:r>
              <a:rPr lang="en-US">
                <a:latin typeface="Verdana" pitchFamily="34" charset="0"/>
              </a:rPr>
              <a:t> Allow for some bleed out at the side and end laps to ensure that the laps are </a:t>
            </a:r>
            <a:r>
              <a:rPr lang="en-US" b="1" i="1">
                <a:latin typeface="Verdana" pitchFamily="34" charset="0"/>
              </a:rPr>
              <a:t>properly sealed</a:t>
            </a:r>
            <a:r>
              <a:rPr lang="en-US">
                <a:latin typeface="Verdana" pitchFamily="34" charset="0"/>
              </a:rPr>
              <a:t>. </a:t>
            </a:r>
          </a:p>
          <a:p>
            <a:endParaRPr lang="en-US">
              <a:latin typeface="Verdana" pitchFamily="34" charset="0"/>
            </a:endParaRPr>
          </a:p>
        </p:txBody>
      </p:sp>
      <p:pic>
        <p:nvPicPr>
          <p:cNvPr id="110600" name="Picture 2" descr="V:\Cafeteria All\NEW PRODUCT INTRODUCTIONS\ASPHALT\LiquiGard Adhesive\Photos\El Paso 4-20-10\IMG_0403.jpg"/>
          <p:cNvPicPr>
            <a:picLocks noChangeAspect="1" noChangeArrowheads="1"/>
          </p:cNvPicPr>
          <p:nvPr/>
        </p:nvPicPr>
        <p:blipFill>
          <a:blip r:embed="rId3" cstate="screen"/>
          <a:srcRect/>
          <a:stretch>
            <a:fillRect/>
          </a:stretch>
        </p:blipFill>
        <p:spPr bwMode="auto">
          <a:xfrm>
            <a:off x="1447800" y="1295400"/>
            <a:ext cx="6019800" cy="4191000"/>
          </a:xfrm>
          <a:prstGeom prst="rect">
            <a:avLst/>
          </a:prstGeom>
          <a:noFill/>
          <a:ln w="22225">
            <a:solidFill>
              <a:schemeClr val="tx1"/>
            </a:solid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ctrTitle"/>
          </p:nvPr>
        </p:nvSpPr>
        <p:spPr/>
        <p:txBody>
          <a:bodyPr/>
          <a:lstStyle/>
          <a:p>
            <a:endParaRPr lang="en-US" smtClean="0"/>
          </a:p>
        </p:txBody>
      </p:sp>
      <p:sp>
        <p:nvSpPr>
          <p:cNvPr id="111619" name="Subtitle 2"/>
          <p:cNvSpPr>
            <a:spLocks noGrp="1"/>
          </p:cNvSpPr>
          <p:nvPr>
            <p:ph type="subTitle" idx="1"/>
          </p:nvPr>
        </p:nvSpPr>
        <p:spPr/>
        <p:txBody>
          <a:bodyPr/>
          <a:lstStyle/>
          <a:p>
            <a:endParaRPr lang="en-US" smtClean="0"/>
          </a:p>
        </p:txBody>
      </p:sp>
      <p:pic>
        <p:nvPicPr>
          <p:cNvPr id="111620" name="Picture 3"/>
          <p:cNvPicPr>
            <a:picLocks noChangeAspect="1" noChangeArrowheads="1"/>
          </p:cNvPicPr>
          <p:nvPr/>
        </p:nvPicPr>
        <p:blipFill>
          <a:blip r:embed="rId2" cstate="screen"/>
          <a:srcRect l="7385" t="11972" r="7750" b="13173"/>
          <a:stretch>
            <a:fillRect/>
          </a:stretch>
        </p:blipFill>
        <p:spPr bwMode="auto">
          <a:xfrm>
            <a:off x="-42863" y="-34925"/>
            <a:ext cx="9229726" cy="6927850"/>
          </a:xfrm>
          <a:prstGeom prst="rect">
            <a:avLst/>
          </a:prstGeom>
          <a:noFill/>
          <a:ln w="9525">
            <a:noFill/>
            <a:miter lim="800000"/>
            <a:headEnd/>
            <a:tailEnd/>
          </a:ln>
        </p:spPr>
      </p:pic>
      <p:sp>
        <p:nvSpPr>
          <p:cNvPr id="111621" name="TextBox 5"/>
          <p:cNvSpPr txBox="1">
            <a:spLocks noChangeArrowheads="1"/>
          </p:cNvSpPr>
          <p:nvPr/>
        </p:nvSpPr>
        <p:spPr bwMode="auto">
          <a:xfrm>
            <a:off x="6324600" y="457200"/>
            <a:ext cx="2286000" cy="584200"/>
          </a:xfrm>
          <a:prstGeom prst="rect">
            <a:avLst/>
          </a:prstGeom>
          <a:noFill/>
          <a:ln w="9525">
            <a:noFill/>
            <a:miter lim="800000"/>
            <a:headEnd/>
            <a:tailEnd/>
          </a:ln>
        </p:spPr>
        <p:txBody>
          <a:bodyPr>
            <a:spAutoFit/>
          </a:bodyPr>
          <a:lstStyle/>
          <a:p>
            <a:r>
              <a:rPr lang="en-US" sz="2800"/>
              <a:t>LiquiGard</a:t>
            </a:r>
            <a:r>
              <a:rPr lang="en-US" sz="3200"/>
              <a:t>™</a:t>
            </a:r>
          </a:p>
        </p:txBody>
      </p:sp>
      <p:sp>
        <p:nvSpPr>
          <p:cNvPr id="111622" name="TextBox 6"/>
          <p:cNvSpPr txBox="1">
            <a:spLocks noChangeArrowheads="1"/>
          </p:cNvSpPr>
          <p:nvPr/>
        </p:nvSpPr>
        <p:spPr bwMode="auto">
          <a:xfrm>
            <a:off x="6400800" y="914400"/>
            <a:ext cx="1524000" cy="369888"/>
          </a:xfrm>
          <a:prstGeom prst="rect">
            <a:avLst/>
          </a:prstGeom>
          <a:noFill/>
          <a:ln w="9525">
            <a:noFill/>
            <a:miter lim="800000"/>
            <a:headEnd/>
            <a:tailEnd/>
          </a:ln>
        </p:spPr>
        <p:txBody>
          <a:bodyPr>
            <a:spAutoFit/>
          </a:bodyPr>
          <a:lstStyle/>
          <a:p>
            <a:r>
              <a:rPr lang="en-US" i="1">
                <a:latin typeface="Verdana" pitchFamily="34" charset="0"/>
              </a:rPr>
              <a:t>Application</a:t>
            </a:r>
          </a:p>
        </p:txBody>
      </p:sp>
      <p:sp>
        <p:nvSpPr>
          <p:cNvPr id="111623" name="TextBox 8"/>
          <p:cNvSpPr txBox="1">
            <a:spLocks noChangeArrowheads="1"/>
          </p:cNvSpPr>
          <p:nvPr/>
        </p:nvSpPr>
        <p:spPr bwMode="auto">
          <a:xfrm>
            <a:off x="1447800" y="5562600"/>
            <a:ext cx="6096000" cy="923925"/>
          </a:xfrm>
          <a:prstGeom prst="rect">
            <a:avLst/>
          </a:prstGeom>
          <a:noFill/>
          <a:ln w="9525">
            <a:noFill/>
            <a:miter lim="800000"/>
            <a:headEnd/>
            <a:tailEnd/>
          </a:ln>
        </p:spPr>
        <p:txBody>
          <a:bodyPr>
            <a:spAutoFit/>
          </a:bodyPr>
          <a:lstStyle/>
          <a:p>
            <a:pPr>
              <a:buFont typeface="Arial" charset="0"/>
              <a:buChar char="•"/>
            </a:pPr>
            <a:r>
              <a:rPr lang="en-US">
                <a:latin typeface="Verdana" pitchFamily="34" charset="0"/>
              </a:rPr>
              <a:t> Casting granules into the exposed LiquiGard™ is an option that offers a clean, finished look. </a:t>
            </a:r>
          </a:p>
          <a:p>
            <a:endParaRPr lang="en-US">
              <a:latin typeface="Verdana" pitchFamily="34" charset="0"/>
            </a:endParaRPr>
          </a:p>
        </p:txBody>
      </p:sp>
      <p:pic>
        <p:nvPicPr>
          <p:cNvPr id="111624" name="Picture 3" descr="V:\Cafeteria All\NEW PRODUCT INTRODUCTIONS\ASPHALT\LiquiGard Adhesive\Photos\El Paso 4-20-10\IMG_0404.jpg"/>
          <p:cNvPicPr>
            <a:picLocks noChangeAspect="1" noChangeArrowheads="1"/>
          </p:cNvPicPr>
          <p:nvPr/>
        </p:nvPicPr>
        <p:blipFill>
          <a:blip r:embed="rId3" cstate="screen"/>
          <a:srcRect/>
          <a:stretch>
            <a:fillRect/>
          </a:stretch>
        </p:blipFill>
        <p:spPr bwMode="auto">
          <a:xfrm>
            <a:off x="1524000" y="1295400"/>
            <a:ext cx="5943600" cy="4121150"/>
          </a:xfrm>
          <a:prstGeom prst="rect">
            <a:avLst/>
          </a:prstGeom>
          <a:noFill/>
          <a:ln w="22225">
            <a:solidFill>
              <a:schemeClr val="tx1"/>
            </a:solid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ctrTitle"/>
          </p:nvPr>
        </p:nvSpPr>
        <p:spPr/>
        <p:txBody>
          <a:bodyPr/>
          <a:lstStyle/>
          <a:p>
            <a:endParaRPr lang="en-US" smtClean="0"/>
          </a:p>
        </p:txBody>
      </p:sp>
      <p:sp>
        <p:nvSpPr>
          <p:cNvPr id="112643" name="Subtitle 2"/>
          <p:cNvSpPr>
            <a:spLocks noGrp="1"/>
          </p:cNvSpPr>
          <p:nvPr>
            <p:ph type="subTitle" idx="1"/>
          </p:nvPr>
        </p:nvSpPr>
        <p:spPr/>
        <p:txBody>
          <a:bodyPr/>
          <a:lstStyle/>
          <a:p>
            <a:endParaRPr lang="en-US" smtClean="0"/>
          </a:p>
        </p:txBody>
      </p:sp>
      <p:pic>
        <p:nvPicPr>
          <p:cNvPr id="112644" name="Picture 3"/>
          <p:cNvPicPr>
            <a:picLocks noChangeAspect="1" noChangeArrowheads="1"/>
          </p:cNvPicPr>
          <p:nvPr/>
        </p:nvPicPr>
        <p:blipFill>
          <a:blip r:embed="rId2" cstate="screen"/>
          <a:srcRect l="7385" t="11972" r="7750" b="13173"/>
          <a:stretch>
            <a:fillRect/>
          </a:stretch>
        </p:blipFill>
        <p:spPr bwMode="auto">
          <a:xfrm>
            <a:off x="-42863" y="-34925"/>
            <a:ext cx="9229726" cy="6927850"/>
          </a:xfrm>
          <a:prstGeom prst="rect">
            <a:avLst/>
          </a:prstGeom>
          <a:noFill/>
          <a:ln w="9525">
            <a:noFill/>
            <a:miter lim="800000"/>
            <a:headEnd/>
            <a:tailEnd/>
          </a:ln>
        </p:spPr>
      </p:pic>
      <p:sp>
        <p:nvSpPr>
          <p:cNvPr id="112645" name="TextBox 5"/>
          <p:cNvSpPr txBox="1">
            <a:spLocks noChangeArrowheads="1"/>
          </p:cNvSpPr>
          <p:nvPr/>
        </p:nvSpPr>
        <p:spPr bwMode="auto">
          <a:xfrm>
            <a:off x="6324600" y="457200"/>
            <a:ext cx="2286000" cy="584200"/>
          </a:xfrm>
          <a:prstGeom prst="rect">
            <a:avLst/>
          </a:prstGeom>
          <a:noFill/>
          <a:ln w="9525">
            <a:noFill/>
            <a:miter lim="800000"/>
            <a:headEnd/>
            <a:tailEnd/>
          </a:ln>
        </p:spPr>
        <p:txBody>
          <a:bodyPr>
            <a:spAutoFit/>
          </a:bodyPr>
          <a:lstStyle/>
          <a:p>
            <a:r>
              <a:rPr lang="en-US" sz="2800"/>
              <a:t>LiquiGard</a:t>
            </a:r>
            <a:r>
              <a:rPr lang="en-US" sz="3200"/>
              <a:t>™</a:t>
            </a:r>
          </a:p>
        </p:txBody>
      </p:sp>
      <p:sp>
        <p:nvSpPr>
          <p:cNvPr id="112646" name="TextBox 8"/>
          <p:cNvSpPr txBox="1">
            <a:spLocks noChangeArrowheads="1"/>
          </p:cNvSpPr>
          <p:nvPr/>
        </p:nvSpPr>
        <p:spPr bwMode="auto">
          <a:xfrm>
            <a:off x="1447800" y="5562600"/>
            <a:ext cx="6096000" cy="1477963"/>
          </a:xfrm>
          <a:prstGeom prst="rect">
            <a:avLst/>
          </a:prstGeom>
          <a:noFill/>
          <a:ln w="9525">
            <a:noFill/>
            <a:miter lim="800000"/>
            <a:headEnd/>
            <a:tailEnd/>
          </a:ln>
        </p:spPr>
        <p:txBody>
          <a:bodyPr>
            <a:spAutoFit/>
          </a:bodyPr>
          <a:lstStyle/>
          <a:p>
            <a:pPr>
              <a:buFont typeface="Arial" charset="0"/>
              <a:buChar char="•"/>
            </a:pPr>
            <a:r>
              <a:rPr lang="en-US">
                <a:latin typeface="Verdana" pitchFamily="34" charset="0"/>
              </a:rPr>
              <a:t> For more technical information and updates  regarding LiquiGard™ Adhesive visit </a:t>
            </a:r>
            <a:r>
              <a:rPr lang="en-US">
                <a:latin typeface="Verdana" pitchFamily="34" charset="0"/>
                <a:hlinkClick r:id="rId3"/>
              </a:rPr>
              <a:t>www.firestonebpco.com</a:t>
            </a:r>
            <a:r>
              <a:rPr lang="en-US">
                <a:latin typeface="Verdana" pitchFamily="34" charset="0"/>
              </a:rPr>
              <a:t> </a:t>
            </a:r>
          </a:p>
          <a:p>
            <a:pPr>
              <a:buFont typeface="Arial" charset="0"/>
              <a:buChar char="•"/>
            </a:pPr>
            <a:endParaRPr lang="en-US">
              <a:latin typeface="Verdana" pitchFamily="34" charset="0"/>
            </a:endParaRPr>
          </a:p>
          <a:p>
            <a:endParaRPr lang="en-US">
              <a:latin typeface="Verdana" pitchFamily="34" charset="0"/>
            </a:endParaRPr>
          </a:p>
        </p:txBody>
      </p:sp>
      <p:pic>
        <p:nvPicPr>
          <p:cNvPr id="112647" name="Picture 2" descr="V:\Cafeteria All\NEW PRODUCT INTRODUCTIONS\ASPHALT\LiquiGard Adhesive\Photos\El Paso 4-20-10\IMG_0367.jpg"/>
          <p:cNvPicPr>
            <a:picLocks noChangeAspect="1" noChangeArrowheads="1"/>
          </p:cNvPicPr>
          <p:nvPr/>
        </p:nvPicPr>
        <p:blipFill>
          <a:blip r:embed="rId4" cstate="screen"/>
          <a:srcRect/>
          <a:stretch>
            <a:fillRect/>
          </a:stretch>
        </p:blipFill>
        <p:spPr bwMode="auto">
          <a:xfrm>
            <a:off x="1295400" y="1066800"/>
            <a:ext cx="6172200" cy="4476750"/>
          </a:xfrm>
          <a:prstGeom prst="rect">
            <a:avLst/>
          </a:prstGeom>
          <a:noFill/>
          <a:ln w="22225">
            <a:solidFill>
              <a:schemeClr val="tx1"/>
            </a:solid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lIns="87312" tIns="44449" rIns="87312" bIns="44449"/>
          <a:lstStyle/>
          <a:p>
            <a:pPr defTabSz="825500" eaLnBrk="1" hangingPunct="1"/>
            <a:r>
              <a:rPr lang="en-US" smtClean="0">
                <a:solidFill>
                  <a:srgbClr val="000000"/>
                </a:solidFill>
              </a:rPr>
              <a:t>Flash Point</a:t>
            </a:r>
          </a:p>
        </p:txBody>
      </p:sp>
      <p:sp>
        <p:nvSpPr>
          <p:cNvPr id="30723" name="Rectangle 3"/>
          <p:cNvSpPr>
            <a:spLocks noGrp="1" noChangeArrowheads="1"/>
          </p:cNvSpPr>
          <p:nvPr>
            <p:ph type="body" idx="1"/>
          </p:nvPr>
        </p:nvSpPr>
        <p:spPr>
          <a:xfrm>
            <a:off x="457200" y="1447800"/>
            <a:ext cx="8007350" cy="4114800"/>
          </a:xfrm>
        </p:spPr>
        <p:txBody>
          <a:bodyPr lIns="87312" tIns="44449" rIns="87312" bIns="44449"/>
          <a:lstStyle/>
          <a:p>
            <a:pPr marL="411163" indent="-411163" defTabSz="825500" eaLnBrk="1" hangingPunct="1"/>
            <a:r>
              <a:rPr lang="en-US" sz="3900" smtClean="0"/>
              <a:t>The temperature at which the asphalt vapors will ignite momentarily in air, in the presence of a small flame</a:t>
            </a:r>
          </a:p>
          <a:p>
            <a:pPr marL="411163" indent="-411163" defTabSz="825500" eaLnBrk="1" hangingPunct="1"/>
            <a:r>
              <a:rPr lang="en-US" sz="3900" smtClean="0"/>
              <a:t>Kettle and tanker temperatures are usually maintained at 25° below the flash point</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0" y="2743200"/>
            <a:ext cx="9144000" cy="1874838"/>
          </a:xfrm>
          <a:prstGeom prst="rect">
            <a:avLst/>
          </a:prstGeom>
          <a:noFill/>
          <a:ln w="9525">
            <a:noFill/>
            <a:miter lim="800000"/>
            <a:headEnd/>
            <a:tailEnd/>
          </a:ln>
          <a:effectLst/>
        </p:spPr>
        <p:txBody>
          <a:bodyPr>
            <a:spAutoFit/>
          </a:bodyPr>
          <a:lstStyle/>
          <a:p>
            <a:pPr algn="ctr" eaLnBrk="0" hangingPunct="0">
              <a:defRPr/>
            </a:pPr>
            <a:r>
              <a:rPr lang="en-US" sz="11700" b="1">
                <a:solidFill>
                  <a:srgbClr val="FF3300"/>
                </a:solidFill>
                <a:effectLst>
                  <a:outerShdw blurRad="38100" dist="38100" dir="2700000" algn="tl">
                    <a:srgbClr val="C0C0C0"/>
                  </a:outerShdw>
                </a:effectLst>
                <a:latin typeface="Comic Sans MS" pitchFamily="66" charset="0"/>
                <a:cs typeface="+mn-cs"/>
              </a:rPr>
              <a:t>Questions?</a:t>
            </a:r>
            <a:endParaRPr lang="en-US" sz="11700">
              <a:solidFill>
                <a:srgbClr val="FF3300"/>
              </a:solidFill>
              <a:latin typeface="Comic Sans MS" pitchFamily="66" charset="0"/>
              <a:cs typeface="+mn-cs"/>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Rectangle 4"/>
          <p:cNvSpPr>
            <a:spLocks noChangeArrowheads="1"/>
          </p:cNvSpPr>
          <p:nvPr/>
        </p:nvSpPr>
        <p:spPr bwMode="auto">
          <a:xfrm>
            <a:off x="1047750" y="2779713"/>
            <a:ext cx="2143125" cy="844550"/>
          </a:xfrm>
          <a:prstGeom prst="rect">
            <a:avLst/>
          </a:prstGeom>
          <a:noFill/>
          <a:ln w="12700">
            <a:noFill/>
            <a:miter lim="800000"/>
            <a:headEnd/>
            <a:tailEnd/>
          </a:ln>
        </p:spPr>
        <p:txBody>
          <a:bodyPr wrap="none" lIns="90487" tIns="44449" rIns="90487" bIns="44449">
            <a:spAutoFit/>
          </a:bodyPr>
          <a:lstStyle/>
          <a:p>
            <a:r>
              <a:rPr lang="en-US" sz="2400" b="1">
                <a:solidFill>
                  <a:schemeClr val="folHlink"/>
                </a:solidFill>
              </a:rPr>
              <a:t>Final blowing</a:t>
            </a:r>
          </a:p>
          <a:p>
            <a:r>
              <a:rPr lang="en-US" sz="2400" b="1">
                <a:solidFill>
                  <a:schemeClr val="folHlink"/>
                </a:solidFill>
              </a:rPr>
              <a:t>temperature</a:t>
            </a:r>
          </a:p>
        </p:txBody>
      </p:sp>
      <p:sp>
        <p:nvSpPr>
          <p:cNvPr id="220165" name="Rectangle 5"/>
          <p:cNvSpPr>
            <a:spLocks noChangeArrowheads="1"/>
          </p:cNvSpPr>
          <p:nvPr/>
        </p:nvSpPr>
        <p:spPr bwMode="auto">
          <a:xfrm>
            <a:off x="809625" y="4486275"/>
            <a:ext cx="2435225" cy="460375"/>
          </a:xfrm>
          <a:prstGeom prst="rect">
            <a:avLst/>
          </a:prstGeom>
          <a:noFill/>
          <a:ln w="12700">
            <a:noFill/>
            <a:miter lim="800000"/>
            <a:headEnd/>
            <a:tailEnd/>
          </a:ln>
        </p:spPr>
        <p:txBody>
          <a:bodyPr wrap="none" lIns="90487" tIns="44449" rIns="90487" bIns="44449">
            <a:spAutoFit/>
          </a:bodyPr>
          <a:lstStyle/>
          <a:p>
            <a:pPr>
              <a:spcBef>
                <a:spcPct val="25000"/>
              </a:spcBef>
              <a:spcAft>
                <a:spcPct val="25000"/>
              </a:spcAft>
            </a:pPr>
            <a:r>
              <a:rPr lang="en-US" sz="2400" b="1">
                <a:solidFill>
                  <a:schemeClr val="folHlink"/>
                </a:solidFill>
              </a:rPr>
              <a:t>Softening point</a:t>
            </a:r>
          </a:p>
        </p:txBody>
      </p:sp>
      <p:sp>
        <p:nvSpPr>
          <p:cNvPr id="220166" name="Rectangle 6"/>
          <p:cNvSpPr>
            <a:spLocks noChangeArrowheads="1"/>
          </p:cNvSpPr>
          <p:nvPr/>
        </p:nvSpPr>
        <p:spPr bwMode="auto">
          <a:xfrm>
            <a:off x="6019800" y="2971800"/>
            <a:ext cx="2962275" cy="844550"/>
          </a:xfrm>
          <a:prstGeom prst="rect">
            <a:avLst/>
          </a:prstGeom>
          <a:noFill/>
          <a:ln w="12700">
            <a:noFill/>
            <a:miter lim="800000"/>
            <a:headEnd/>
            <a:tailEnd/>
          </a:ln>
        </p:spPr>
        <p:txBody>
          <a:bodyPr wrap="none" lIns="90487" tIns="44449" rIns="90487" bIns="44449">
            <a:spAutoFit/>
          </a:bodyPr>
          <a:lstStyle/>
          <a:p>
            <a:r>
              <a:rPr lang="en-US" sz="2400" b="1">
                <a:solidFill>
                  <a:schemeClr val="folHlink"/>
                </a:solidFill>
              </a:rPr>
              <a:t>Equiviscous</a:t>
            </a:r>
          </a:p>
          <a:p>
            <a:r>
              <a:rPr lang="en-US" sz="2400" b="1">
                <a:solidFill>
                  <a:schemeClr val="folHlink"/>
                </a:solidFill>
              </a:rPr>
              <a:t>temperature (EVT)</a:t>
            </a:r>
          </a:p>
        </p:txBody>
      </p:sp>
      <p:sp>
        <p:nvSpPr>
          <p:cNvPr id="220167" name="Rectangle 7"/>
          <p:cNvSpPr>
            <a:spLocks noChangeArrowheads="1"/>
          </p:cNvSpPr>
          <p:nvPr/>
        </p:nvSpPr>
        <p:spPr bwMode="auto">
          <a:xfrm>
            <a:off x="5935663" y="1865313"/>
            <a:ext cx="2543175" cy="460375"/>
          </a:xfrm>
          <a:prstGeom prst="rect">
            <a:avLst/>
          </a:prstGeom>
          <a:noFill/>
          <a:ln w="12700">
            <a:noFill/>
            <a:miter lim="800000"/>
            <a:headEnd/>
            <a:tailEnd/>
          </a:ln>
        </p:spPr>
        <p:txBody>
          <a:bodyPr wrap="none" lIns="90487" tIns="44449" rIns="90487" bIns="44449">
            <a:spAutoFit/>
          </a:bodyPr>
          <a:lstStyle/>
          <a:p>
            <a:pPr>
              <a:spcBef>
                <a:spcPct val="25000"/>
              </a:spcBef>
              <a:spcAft>
                <a:spcPct val="25000"/>
              </a:spcAft>
            </a:pPr>
            <a:r>
              <a:rPr lang="en-US" sz="2400" b="1">
                <a:solidFill>
                  <a:schemeClr val="folHlink"/>
                </a:solidFill>
              </a:rPr>
              <a:t>Asphalt fallback</a:t>
            </a:r>
          </a:p>
        </p:txBody>
      </p:sp>
      <p:sp>
        <p:nvSpPr>
          <p:cNvPr id="220168" name="Rectangle 8"/>
          <p:cNvSpPr>
            <a:spLocks noChangeArrowheads="1"/>
          </p:cNvSpPr>
          <p:nvPr/>
        </p:nvSpPr>
        <p:spPr bwMode="auto">
          <a:xfrm>
            <a:off x="1206500" y="1495425"/>
            <a:ext cx="1820863" cy="458788"/>
          </a:xfrm>
          <a:prstGeom prst="rect">
            <a:avLst/>
          </a:prstGeom>
          <a:noFill/>
          <a:ln w="12700">
            <a:noFill/>
            <a:miter lim="800000"/>
            <a:headEnd/>
            <a:tailEnd/>
          </a:ln>
        </p:spPr>
        <p:txBody>
          <a:bodyPr wrap="none" lIns="90487" tIns="44449" rIns="90487" bIns="44449">
            <a:spAutoFit/>
          </a:bodyPr>
          <a:lstStyle/>
          <a:p>
            <a:pPr>
              <a:spcBef>
                <a:spcPct val="25000"/>
              </a:spcBef>
              <a:spcAft>
                <a:spcPct val="25000"/>
              </a:spcAft>
            </a:pPr>
            <a:r>
              <a:rPr lang="en-US" sz="2400" b="1">
                <a:solidFill>
                  <a:schemeClr val="folHlink"/>
                </a:solidFill>
              </a:rPr>
              <a:t>Flash point</a:t>
            </a:r>
          </a:p>
        </p:txBody>
      </p:sp>
      <p:grpSp>
        <p:nvGrpSpPr>
          <p:cNvPr id="2" name="Group 46"/>
          <p:cNvGrpSpPr>
            <a:grpSpLocks/>
          </p:cNvGrpSpPr>
          <p:nvPr/>
        </p:nvGrpSpPr>
        <p:grpSpPr bwMode="auto">
          <a:xfrm>
            <a:off x="3714750" y="1738313"/>
            <a:ext cx="1420813" cy="4960937"/>
            <a:chOff x="2568" y="843"/>
            <a:chExt cx="948" cy="3333"/>
          </a:xfrm>
        </p:grpSpPr>
        <p:sp>
          <p:nvSpPr>
            <p:cNvPr id="31780" name="Oval 44"/>
            <p:cNvSpPr>
              <a:spLocks noChangeArrowheads="1"/>
            </p:cNvSpPr>
            <p:nvPr/>
          </p:nvSpPr>
          <p:spPr bwMode="auto">
            <a:xfrm>
              <a:off x="2568" y="3228"/>
              <a:ext cx="948" cy="948"/>
            </a:xfrm>
            <a:prstGeom prst="ellipse">
              <a:avLst/>
            </a:prstGeom>
            <a:solidFill>
              <a:schemeClr val="tx1"/>
            </a:solidFill>
            <a:ln w="9525">
              <a:noFill/>
              <a:round/>
              <a:headEnd/>
              <a:tailEnd/>
            </a:ln>
          </p:spPr>
          <p:txBody>
            <a:bodyPr wrap="none" lIns="97100" tIns="48550" rIns="97100" bIns="48550" anchor="ctr"/>
            <a:lstStyle/>
            <a:p>
              <a:endParaRPr lang="en-US"/>
            </a:p>
          </p:txBody>
        </p:sp>
        <p:sp>
          <p:nvSpPr>
            <p:cNvPr id="31781" name="Rectangle 11"/>
            <p:cNvSpPr>
              <a:spLocks noChangeArrowheads="1"/>
            </p:cNvSpPr>
            <p:nvPr/>
          </p:nvSpPr>
          <p:spPr bwMode="auto">
            <a:xfrm>
              <a:off x="2779" y="843"/>
              <a:ext cx="538" cy="2987"/>
            </a:xfrm>
            <a:prstGeom prst="rect">
              <a:avLst/>
            </a:prstGeom>
            <a:solidFill>
              <a:schemeClr val="tx1"/>
            </a:solidFill>
            <a:ln w="50800">
              <a:solidFill>
                <a:schemeClr val="tx1"/>
              </a:solidFill>
              <a:miter lim="800000"/>
              <a:headEnd/>
              <a:tailEnd/>
            </a:ln>
          </p:spPr>
          <p:txBody>
            <a:bodyPr wrap="none" anchor="ctr"/>
            <a:lstStyle/>
            <a:p>
              <a:endParaRPr lang="en-US"/>
            </a:p>
          </p:txBody>
        </p:sp>
        <p:sp>
          <p:nvSpPr>
            <p:cNvPr id="31782" name="Rectangle 9"/>
            <p:cNvSpPr>
              <a:spLocks noChangeArrowheads="1"/>
            </p:cNvSpPr>
            <p:nvPr/>
          </p:nvSpPr>
          <p:spPr bwMode="auto">
            <a:xfrm>
              <a:off x="2786" y="1549"/>
              <a:ext cx="548" cy="786"/>
            </a:xfrm>
            <a:prstGeom prst="rect">
              <a:avLst/>
            </a:prstGeom>
            <a:solidFill>
              <a:srgbClr val="74E6EA"/>
            </a:solidFill>
            <a:ln w="50800">
              <a:noFill/>
              <a:miter lim="800000"/>
              <a:headEnd/>
              <a:tailEnd/>
            </a:ln>
          </p:spPr>
          <p:txBody>
            <a:bodyPr wrap="none" anchor="ctr"/>
            <a:lstStyle/>
            <a:p>
              <a:endParaRPr lang="en-US"/>
            </a:p>
          </p:txBody>
        </p:sp>
        <p:sp>
          <p:nvSpPr>
            <p:cNvPr id="31783" name="Line 2"/>
            <p:cNvSpPr>
              <a:spLocks noChangeShapeType="1"/>
            </p:cNvSpPr>
            <p:nvPr/>
          </p:nvSpPr>
          <p:spPr bwMode="auto">
            <a:xfrm>
              <a:off x="2777" y="1314"/>
              <a:ext cx="547" cy="0"/>
            </a:xfrm>
            <a:prstGeom prst="line">
              <a:avLst/>
            </a:prstGeom>
            <a:noFill/>
            <a:ln w="76200">
              <a:solidFill>
                <a:srgbClr val="DF824C"/>
              </a:solidFill>
              <a:round/>
              <a:headEnd/>
              <a:tailEnd/>
            </a:ln>
          </p:spPr>
          <p:txBody>
            <a:bodyPr wrap="none" anchor="ctr"/>
            <a:lstStyle/>
            <a:p>
              <a:endParaRPr lang="en-US"/>
            </a:p>
          </p:txBody>
        </p:sp>
        <p:sp>
          <p:nvSpPr>
            <p:cNvPr id="31784" name="Line 3"/>
            <p:cNvSpPr>
              <a:spLocks noChangeShapeType="1"/>
            </p:cNvSpPr>
            <p:nvPr/>
          </p:nvSpPr>
          <p:spPr bwMode="auto">
            <a:xfrm>
              <a:off x="2789" y="1042"/>
              <a:ext cx="536" cy="0"/>
            </a:xfrm>
            <a:prstGeom prst="line">
              <a:avLst/>
            </a:prstGeom>
            <a:noFill/>
            <a:ln w="76200">
              <a:solidFill>
                <a:schemeClr val="hlink"/>
              </a:solidFill>
              <a:round/>
              <a:headEnd/>
              <a:tailEnd/>
            </a:ln>
          </p:spPr>
          <p:txBody>
            <a:bodyPr wrap="none" anchor="ctr"/>
            <a:lstStyle/>
            <a:p>
              <a:endParaRPr lang="en-US"/>
            </a:p>
          </p:txBody>
        </p:sp>
        <p:sp>
          <p:nvSpPr>
            <p:cNvPr id="31785" name="Rectangle 10"/>
            <p:cNvSpPr>
              <a:spLocks noChangeArrowheads="1"/>
            </p:cNvSpPr>
            <p:nvPr/>
          </p:nvSpPr>
          <p:spPr bwMode="auto">
            <a:xfrm>
              <a:off x="2780" y="2604"/>
              <a:ext cx="554" cy="533"/>
            </a:xfrm>
            <a:prstGeom prst="rect">
              <a:avLst/>
            </a:prstGeom>
            <a:solidFill>
              <a:schemeClr val="accent1"/>
            </a:solidFill>
            <a:ln w="50800">
              <a:noFill/>
              <a:miter lim="800000"/>
              <a:headEnd/>
              <a:tailEnd/>
            </a:ln>
          </p:spPr>
          <p:txBody>
            <a:bodyPr wrap="none" anchor="ctr"/>
            <a:lstStyle/>
            <a:p>
              <a:endParaRPr lang="en-US"/>
            </a:p>
          </p:txBody>
        </p:sp>
      </p:grpSp>
      <p:grpSp>
        <p:nvGrpSpPr>
          <p:cNvPr id="3" name="Group 45"/>
          <p:cNvGrpSpPr>
            <a:grpSpLocks/>
          </p:cNvGrpSpPr>
          <p:nvPr/>
        </p:nvGrpSpPr>
        <p:grpSpPr bwMode="auto">
          <a:xfrm>
            <a:off x="4878388" y="2770188"/>
            <a:ext cx="1122362" cy="1208087"/>
            <a:chOff x="3344" y="1536"/>
            <a:chExt cx="748" cy="812"/>
          </a:xfrm>
        </p:grpSpPr>
        <p:grpSp>
          <p:nvGrpSpPr>
            <p:cNvPr id="31774" name="Group 12"/>
            <p:cNvGrpSpPr>
              <a:grpSpLocks/>
            </p:cNvGrpSpPr>
            <p:nvPr/>
          </p:nvGrpSpPr>
          <p:grpSpPr bwMode="auto">
            <a:xfrm>
              <a:off x="3344" y="2113"/>
              <a:ext cx="748" cy="235"/>
              <a:chOff x="3160" y="2330"/>
              <a:chExt cx="706" cy="220"/>
            </a:xfrm>
          </p:grpSpPr>
          <p:sp>
            <p:nvSpPr>
              <p:cNvPr id="31778" name="Line 13"/>
              <p:cNvSpPr>
                <a:spLocks noChangeShapeType="1"/>
              </p:cNvSpPr>
              <p:nvPr/>
            </p:nvSpPr>
            <p:spPr bwMode="auto">
              <a:xfrm flipH="1">
                <a:off x="3550" y="2330"/>
                <a:ext cx="316" cy="219"/>
              </a:xfrm>
              <a:prstGeom prst="line">
                <a:avLst/>
              </a:prstGeom>
              <a:noFill/>
              <a:ln w="25400">
                <a:solidFill>
                  <a:schemeClr val="folHlink"/>
                </a:solidFill>
                <a:round/>
                <a:headEnd/>
                <a:tailEnd/>
              </a:ln>
            </p:spPr>
            <p:txBody>
              <a:bodyPr wrap="none" anchor="ctr"/>
              <a:lstStyle/>
              <a:p>
                <a:endParaRPr lang="en-US"/>
              </a:p>
            </p:txBody>
          </p:sp>
          <p:sp>
            <p:nvSpPr>
              <p:cNvPr id="31779" name="Line 14"/>
              <p:cNvSpPr>
                <a:spLocks noChangeShapeType="1"/>
              </p:cNvSpPr>
              <p:nvPr/>
            </p:nvSpPr>
            <p:spPr bwMode="auto">
              <a:xfrm flipH="1">
                <a:off x="3160" y="2550"/>
                <a:ext cx="417" cy="0"/>
              </a:xfrm>
              <a:prstGeom prst="line">
                <a:avLst/>
              </a:prstGeom>
              <a:noFill/>
              <a:ln w="25400">
                <a:solidFill>
                  <a:schemeClr val="folHlink"/>
                </a:solidFill>
                <a:round/>
                <a:headEnd/>
                <a:tailEnd type="triangle" w="med" len="med"/>
              </a:ln>
            </p:spPr>
            <p:txBody>
              <a:bodyPr wrap="none" anchor="ctr"/>
              <a:lstStyle/>
              <a:p>
                <a:endParaRPr lang="en-US"/>
              </a:p>
            </p:txBody>
          </p:sp>
        </p:grpSp>
        <p:grpSp>
          <p:nvGrpSpPr>
            <p:cNvPr id="31775" name="Group 15"/>
            <p:cNvGrpSpPr>
              <a:grpSpLocks/>
            </p:cNvGrpSpPr>
            <p:nvPr/>
          </p:nvGrpSpPr>
          <p:grpSpPr bwMode="auto">
            <a:xfrm>
              <a:off x="3344" y="1536"/>
              <a:ext cx="748" cy="245"/>
              <a:chOff x="3160" y="1541"/>
              <a:chExt cx="706" cy="230"/>
            </a:xfrm>
          </p:grpSpPr>
          <p:sp>
            <p:nvSpPr>
              <p:cNvPr id="31776" name="Line 16"/>
              <p:cNvSpPr>
                <a:spLocks noChangeShapeType="1"/>
              </p:cNvSpPr>
              <p:nvPr/>
            </p:nvSpPr>
            <p:spPr bwMode="auto">
              <a:xfrm flipH="1" flipV="1">
                <a:off x="3577" y="1541"/>
                <a:ext cx="289" cy="230"/>
              </a:xfrm>
              <a:prstGeom prst="line">
                <a:avLst/>
              </a:prstGeom>
              <a:noFill/>
              <a:ln w="25400">
                <a:solidFill>
                  <a:schemeClr val="folHlink"/>
                </a:solidFill>
                <a:round/>
                <a:headEnd/>
                <a:tailEnd/>
              </a:ln>
            </p:spPr>
            <p:txBody>
              <a:bodyPr wrap="none" anchor="ctr"/>
              <a:lstStyle/>
              <a:p>
                <a:endParaRPr lang="en-US"/>
              </a:p>
            </p:txBody>
          </p:sp>
          <p:sp>
            <p:nvSpPr>
              <p:cNvPr id="31777" name="Line 17"/>
              <p:cNvSpPr>
                <a:spLocks noChangeShapeType="1"/>
              </p:cNvSpPr>
              <p:nvPr/>
            </p:nvSpPr>
            <p:spPr bwMode="auto">
              <a:xfrm flipH="1">
                <a:off x="3160" y="1559"/>
                <a:ext cx="436" cy="0"/>
              </a:xfrm>
              <a:prstGeom prst="line">
                <a:avLst/>
              </a:prstGeom>
              <a:noFill/>
              <a:ln w="25400">
                <a:solidFill>
                  <a:schemeClr val="folHlink"/>
                </a:solidFill>
                <a:round/>
                <a:headEnd/>
                <a:tailEnd type="triangle" w="med" len="med"/>
              </a:ln>
            </p:spPr>
            <p:txBody>
              <a:bodyPr wrap="none" anchor="ctr"/>
              <a:lstStyle/>
              <a:p>
                <a:endParaRPr lang="en-US"/>
              </a:p>
            </p:txBody>
          </p:sp>
        </p:grpSp>
      </p:grpSp>
      <p:grpSp>
        <p:nvGrpSpPr>
          <p:cNvPr id="6" name="Group 22"/>
          <p:cNvGrpSpPr>
            <a:grpSpLocks/>
          </p:cNvGrpSpPr>
          <p:nvPr/>
        </p:nvGrpSpPr>
        <p:grpSpPr bwMode="auto">
          <a:xfrm>
            <a:off x="2916238" y="1701800"/>
            <a:ext cx="1071562" cy="350838"/>
            <a:chOff x="1924" y="869"/>
            <a:chExt cx="674" cy="220"/>
          </a:xfrm>
        </p:grpSpPr>
        <p:sp>
          <p:nvSpPr>
            <p:cNvPr id="31772" name="Line 23"/>
            <p:cNvSpPr>
              <a:spLocks noChangeShapeType="1"/>
            </p:cNvSpPr>
            <p:nvPr/>
          </p:nvSpPr>
          <p:spPr bwMode="auto">
            <a:xfrm>
              <a:off x="1924" y="869"/>
              <a:ext cx="284" cy="219"/>
            </a:xfrm>
            <a:prstGeom prst="line">
              <a:avLst/>
            </a:prstGeom>
            <a:noFill/>
            <a:ln w="25400">
              <a:solidFill>
                <a:schemeClr val="folHlink"/>
              </a:solidFill>
              <a:round/>
              <a:headEnd/>
              <a:tailEnd/>
            </a:ln>
          </p:spPr>
          <p:txBody>
            <a:bodyPr wrap="none" anchor="ctr"/>
            <a:lstStyle/>
            <a:p>
              <a:endParaRPr lang="en-US"/>
            </a:p>
          </p:txBody>
        </p:sp>
        <p:sp>
          <p:nvSpPr>
            <p:cNvPr id="31773" name="Line 24"/>
            <p:cNvSpPr>
              <a:spLocks noChangeShapeType="1"/>
            </p:cNvSpPr>
            <p:nvPr/>
          </p:nvSpPr>
          <p:spPr bwMode="auto">
            <a:xfrm>
              <a:off x="2213" y="1089"/>
              <a:ext cx="385" cy="0"/>
            </a:xfrm>
            <a:prstGeom prst="line">
              <a:avLst/>
            </a:prstGeom>
            <a:noFill/>
            <a:ln w="25400">
              <a:solidFill>
                <a:schemeClr val="folHlink"/>
              </a:solidFill>
              <a:round/>
              <a:headEnd/>
              <a:tailEnd type="triangle" w="med" len="med"/>
            </a:ln>
          </p:spPr>
          <p:txBody>
            <a:bodyPr wrap="none" anchor="ctr"/>
            <a:lstStyle/>
            <a:p>
              <a:endParaRPr lang="en-US"/>
            </a:p>
          </p:txBody>
        </p:sp>
      </p:grpSp>
      <p:grpSp>
        <p:nvGrpSpPr>
          <p:cNvPr id="7" name="Group 37"/>
          <p:cNvGrpSpPr>
            <a:grpSpLocks/>
          </p:cNvGrpSpPr>
          <p:nvPr/>
        </p:nvGrpSpPr>
        <p:grpSpPr bwMode="auto">
          <a:xfrm>
            <a:off x="4878388" y="1719263"/>
            <a:ext cx="1122362" cy="741362"/>
            <a:chOff x="3344" y="938"/>
            <a:chExt cx="748" cy="498"/>
          </a:xfrm>
        </p:grpSpPr>
        <p:grpSp>
          <p:nvGrpSpPr>
            <p:cNvPr id="31766" name="Group 19"/>
            <p:cNvGrpSpPr>
              <a:grpSpLocks/>
            </p:cNvGrpSpPr>
            <p:nvPr/>
          </p:nvGrpSpPr>
          <p:grpSpPr bwMode="auto">
            <a:xfrm>
              <a:off x="3344" y="1201"/>
              <a:ext cx="748" cy="235"/>
              <a:chOff x="3160" y="1126"/>
              <a:chExt cx="706" cy="220"/>
            </a:xfrm>
          </p:grpSpPr>
          <p:sp>
            <p:nvSpPr>
              <p:cNvPr id="31770" name="Line 20"/>
              <p:cNvSpPr>
                <a:spLocks noChangeShapeType="1"/>
              </p:cNvSpPr>
              <p:nvPr/>
            </p:nvSpPr>
            <p:spPr bwMode="auto">
              <a:xfrm flipH="1">
                <a:off x="3550" y="1126"/>
                <a:ext cx="316" cy="219"/>
              </a:xfrm>
              <a:prstGeom prst="line">
                <a:avLst/>
              </a:prstGeom>
              <a:noFill/>
              <a:ln w="25400">
                <a:solidFill>
                  <a:schemeClr val="folHlink"/>
                </a:solidFill>
                <a:round/>
                <a:headEnd/>
                <a:tailEnd/>
              </a:ln>
            </p:spPr>
            <p:txBody>
              <a:bodyPr wrap="none" anchor="ctr"/>
              <a:lstStyle/>
              <a:p>
                <a:endParaRPr lang="en-US"/>
              </a:p>
            </p:txBody>
          </p:sp>
          <p:sp>
            <p:nvSpPr>
              <p:cNvPr id="31771" name="Line 21"/>
              <p:cNvSpPr>
                <a:spLocks noChangeShapeType="1"/>
              </p:cNvSpPr>
              <p:nvPr/>
            </p:nvSpPr>
            <p:spPr bwMode="auto">
              <a:xfrm flipH="1">
                <a:off x="3160" y="1346"/>
                <a:ext cx="417" cy="0"/>
              </a:xfrm>
              <a:prstGeom prst="line">
                <a:avLst/>
              </a:prstGeom>
              <a:noFill/>
              <a:ln w="25400">
                <a:solidFill>
                  <a:schemeClr val="folHlink"/>
                </a:solidFill>
                <a:round/>
                <a:headEnd/>
                <a:tailEnd type="triangle" w="med" len="med"/>
              </a:ln>
            </p:spPr>
            <p:txBody>
              <a:bodyPr wrap="none" anchor="ctr"/>
              <a:lstStyle/>
              <a:p>
                <a:endParaRPr lang="en-US"/>
              </a:p>
            </p:txBody>
          </p:sp>
        </p:grpSp>
        <p:grpSp>
          <p:nvGrpSpPr>
            <p:cNvPr id="31767" name="Group 28"/>
            <p:cNvGrpSpPr>
              <a:grpSpLocks/>
            </p:cNvGrpSpPr>
            <p:nvPr/>
          </p:nvGrpSpPr>
          <p:grpSpPr bwMode="auto">
            <a:xfrm>
              <a:off x="3344" y="938"/>
              <a:ext cx="748" cy="245"/>
              <a:chOff x="3160" y="879"/>
              <a:chExt cx="706" cy="230"/>
            </a:xfrm>
          </p:grpSpPr>
          <p:sp>
            <p:nvSpPr>
              <p:cNvPr id="31768" name="Line 29"/>
              <p:cNvSpPr>
                <a:spLocks noChangeShapeType="1"/>
              </p:cNvSpPr>
              <p:nvPr/>
            </p:nvSpPr>
            <p:spPr bwMode="auto">
              <a:xfrm flipH="1" flipV="1">
                <a:off x="3577" y="879"/>
                <a:ext cx="289" cy="230"/>
              </a:xfrm>
              <a:prstGeom prst="line">
                <a:avLst/>
              </a:prstGeom>
              <a:noFill/>
              <a:ln w="25400">
                <a:solidFill>
                  <a:schemeClr val="folHlink"/>
                </a:solidFill>
                <a:round/>
                <a:headEnd/>
                <a:tailEnd/>
              </a:ln>
            </p:spPr>
            <p:txBody>
              <a:bodyPr wrap="none" anchor="ctr"/>
              <a:lstStyle/>
              <a:p>
                <a:endParaRPr lang="en-US"/>
              </a:p>
            </p:txBody>
          </p:sp>
          <p:sp>
            <p:nvSpPr>
              <p:cNvPr id="31769" name="Line 30"/>
              <p:cNvSpPr>
                <a:spLocks noChangeShapeType="1"/>
              </p:cNvSpPr>
              <p:nvPr/>
            </p:nvSpPr>
            <p:spPr bwMode="auto">
              <a:xfrm flipH="1">
                <a:off x="3160" y="897"/>
                <a:ext cx="436" cy="0"/>
              </a:xfrm>
              <a:prstGeom prst="line">
                <a:avLst/>
              </a:prstGeom>
              <a:noFill/>
              <a:ln w="25400">
                <a:solidFill>
                  <a:schemeClr val="folHlink"/>
                </a:solidFill>
                <a:round/>
                <a:headEnd/>
                <a:tailEnd type="triangle" w="med" len="med"/>
              </a:ln>
            </p:spPr>
            <p:txBody>
              <a:bodyPr wrap="none" anchor="ctr"/>
              <a:lstStyle/>
              <a:p>
                <a:endParaRPr lang="en-US"/>
              </a:p>
            </p:txBody>
          </p:sp>
        </p:grpSp>
      </p:grpSp>
      <p:grpSp>
        <p:nvGrpSpPr>
          <p:cNvPr id="10" name="Group 31"/>
          <p:cNvGrpSpPr>
            <a:grpSpLocks/>
          </p:cNvGrpSpPr>
          <p:nvPr/>
        </p:nvGrpSpPr>
        <p:grpSpPr bwMode="auto">
          <a:xfrm>
            <a:off x="2916238" y="2395538"/>
            <a:ext cx="1071562" cy="365125"/>
            <a:chOff x="1924" y="1306"/>
            <a:chExt cx="674" cy="230"/>
          </a:xfrm>
        </p:grpSpPr>
        <p:sp>
          <p:nvSpPr>
            <p:cNvPr id="31764" name="Line 32"/>
            <p:cNvSpPr>
              <a:spLocks noChangeShapeType="1"/>
            </p:cNvSpPr>
            <p:nvPr/>
          </p:nvSpPr>
          <p:spPr bwMode="auto">
            <a:xfrm flipV="1">
              <a:off x="1924" y="1306"/>
              <a:ext cx="257" cy="230"/>
            </a:xfrm>
            <a:prstGeom prst="line">
              <a:avLst/>
            </a:prstGeom>
            <a:noFill/>
            <a:ln w="25400">
              <a:solidFill>
                <a:schemeClr val="folHlink"/>
              </a:solidFill>
              <a:round/>
              <a:headEnd/>
              <a:tailEnd/>
            </a:ln>
          </p:spPr>
          <p:txBody>
            <a:bodyPr wrap="none" anchor="ctr"/>
            <a:lstStyle/>
            <a:p>
              <a:endParaRPr lang="en-US"/>
            </a:p>
          </p:txBody>
        </p:sp>
        <p:sp>
          <p:nvSpPr>
            <p:cNvPr id="31765" name="Line 33"/>
            <p:cNvSpPr>
              <a:spLocks noChangeShapeType="1"/>
            </p:cNvSpPr>
            <p:nvPr/>
          </p:nvSpPr>
          <p:spPr bwMode="auto">
            <a:xfrm>
              <a:off x="2194" y="1324"/>
              <a:ext cx="404" cy="0"/>
            </a:xfrm>
            <a:prstGeom prst="line">
              <a:avLst/>
            </a:prstGeom>
            <a:noFill/>
            <a:ln w="25400">
              <a:solidFill>
                <a:schemeClr val="folHlink"/>
              </a:solidFill>
              <a:round/>
              <a:headEnd/>
              <a:tailEnd type="triangle" w="med" len="med"/>
            </a:ln>
          </p:spPr>
          <p:txBody>
            <a:bodyPr wrap="none" anchor="ctr"/>
            <a:lstStyle/>
            <a:p>
              <a:endParaRPr lang="en-US"/>
            </a:p>
          </p:txBody>
        </p:sp>
      </p:grpSp>
      <p:grpSp>
        <p:nvGrpSpPr>
          <p:cNvPr id="11" name="Group 39"/>
          <p:cNvGrpSpPr>
            <a:grpSpLocks/>
          </p:cNvGrpSpPr>
          <p:nvPr/>
        </p:nvGrpSpPr>
        <p:grpSpPr bwMode="auto">
          <a:xfrm>
            <a:off x="2916238" y="4365625"/>
            <a:ext cx="1071562" cy="777875"/>
            <a:chOff x="2036" y="3281"/>
            <a:chExt cx="714" cy="522"/>
          </a:xfrm>
        </p:grpSpPr>
        <p:grpSp>
          <p:nvGrpSpPr>
            <p:cNvPr id="31758" name="Group 25"/>
            <p:cNvGrpSpPr>
              <a:grpSpLocks/>
            </p:cNvGrpSpPr>
            <p:nvPr/>
          </p:nvGrpSpPr>
          <p:grpSpPr bwMode="auto">
            <a:xfrm>
              <a:off x="2036" y="3568"/>
              <a:ext cx="714" cy="235"/>
              <a:chOff x="1924" y="3345"/>
              <a:chExt cx="674" cy="220"/>
            </a:xfrm>
          </p:grpSpPr>
          <p:sp>
            <p:nvSpPr>
              <p:cNvPr id="31762" name="Line 26"/>
              <p:cNvSpPr>
                <a:spLocks noChangeShapeType="1"/>
              </p:cNvSpPr>
              <p:nvPr/>
            </p:nvSpPr>
            <p:spPr bwMode="auto">
              <a:xfrm>
                <a:off x="1924" y="3345"/>
                <a:ext cx="284" cy="219"/>
              </a:xfrm>
              <a:prstGeom prst="line">
                <a:avLst/>
              </a:prstGeom>
              <a:noFill/>
              <a:ln w="25400">
                <a:solidFill>
                  <a:schemeClr val="folHlink"/>
                </a:solidFill>
                <a:round/>
                <a:headEnd/>
                <a:tailEnd/>
              </a:ln>
            </p:spPr>
            <p:txBody>
              <a:bodyPr wrap="none" anchor="ctr"/>
              <a:lstStyle/>
              <a:p>
                <a:endParaRPr lang="en-US"/>
              </a:p>
            </p:txBody>
          </p:sp>
          <p:sp>
            <p:nvSpPr>
              <p:cNvPr id="31763" name="Line 27"/>
              <p:cNvSpPr>
                <a:spLocks noChangeShapeType="1"/>
              </p:cNvSpPr>
              <p:nvPr/>
            </p:nvSpPr>
            <p:spPr bwMode="auto">
              <a:xfrm>
                <a:off x="2213" y="3565"/>
                <a:ext cx="385" cy="0"/>
              </a:xfrm>
              <a:prstGeom prst="line">
                <a:avLst/>
              </a:prstGeom>
              <a:noFill/>
              <a:ln w="25400">
                <a:solidFill>
                  <a:schemeClr val="folHlink"/>
                </a:solidFill>
                <a:round/>
                <a:headEnd/>
                <a:tailEnd type="triangle" w="med" len="med"/>
              </a:ln>
            </p:spPr>
            <p:txBody>
              <a:bodyPr wrap="none" anchor="ctr"/>
              <a:lstStyle/>
              <a:p>
                <a:endParaRPr lang="en-US"/>
              </a:p>
            </p:txBody>
          </p:sp>
        </p:grpSp>
        <p:grpSp>
          <p:nvGrpSpPr>
            <p:cNvPr id="31759" name="Group 34"/>
            <p:cNvGrpSpPr>
              <a:grpSpLocks/>
            </p:cNvGrpSpPr>
            <p:nvPr/>
          </p:nvGrpSpPr>
          <p:grpSpPr bwMode="auto">
            <a:xfrm>
              <a:off x="2036" y="3281"/>
              <a:ext cx="714" cy="245"/>
              <a:chOff x="1924" y="3076"/>
              <a:chExt cx="674" cy="230"/>
            </a:xfrm>
          </p:grpSpPr>
          <p:sp>
            <p:nvSpPr>
              <p:cNvPr id="31760" name="Line 35"/>
              <p:cNvSpPr>
                <a:spLocks noChangeShapeType="1"/>
              </p:cNvSpPr>
              <p:nvPr/>
            </p:nvSpPr>
            <p:spPr bwMode="auto">
              <a:xfrm flipV="1">
                <a:off x="1924" y="3076"/>
                <a:ext cx="257" cy="230"/>
              </a:xfrm>
              <a:prstGeom prst="line">
                <a:avLst/>
              </a:prstGeom>
              <a:noFill/>
              <a:ln w="25400">
                <a:solidFill>
                  <a:schemeClr val="folHlink"/>
                </a:solidFill>
                <a:round/>
                <a:headEnd/>
                <a:tailEnd/>
              </a:ln>
            </p:spPr>
            <p:txBody>
              <a:bodyPr wrap="none" anchor="ctr"/>
              <a:lstStyle/>
              <a:p>
                <a:endParaRPr lang="en-US"/>
              </a:p>
            </p:txBody>
          </p:sp>
          <p:sp>
            <p:nvSpPr>
              <p:cNvPr id="31761" name="Line 36"/>
              <p:cNvSpPr>
                <a:spLocks noChangeShapeType="1"/>
              </p:cNvSpPr>
              <p:nvPr/>
            </p:nvSpPr>
            <p:spPr bwMode="auto">
              <a:xfrm>
                <a:off x="2194" y="3094"/>
                <a:ext cx="404" cy="0"/>
              </a:xfrm>
              <a:prstGeom prst="line">
                <a:avLst/>
              </a:prstGeom>
              <a:noFill/>
              <a:ln w="25400">
                <a:solidFill>
                  <a:schemeClr val="folHlink"/>
                </a:solidFill>
                <a:round/>
                <a:headEnd/>
                <a:tailEnd type="triangle" w="med" len="med"/>
              </a:ln>
            </p:spPr>
            <p:txBody>
              <a:bodyPr wrap="none" anchor="ctr"/>
              <a:lstStyle/>
              <a:p>
                <a:endParaRPr lang="en-US"/>
              </a:p>
            </p:txBody>
          </p:sp>
        </p:grpSp>
      </p:grpSp>
      <p:sp>
        <p:nvSpPr>
          <p:cNvPr id="31757" name="Rectangle 41"/>
          <p:cNvSpPr>
            <a:spLocks noGrp="1" noChangeArrowheads="1"/>
          </p:cNvSpPr>
          <p:nvPr>
            <p:ph type="title"/>
          </p:nvPr>
        </p:nvSpPr>
        <p:spPr>
          <a:xfrm>
            <a:off x="533400" y="381000"/>
            <a:ext cx="8229600" cy="1011238"/>
          </a:xfrm>
        </p:spPr>
        <p:txBody>
          <a:bodyPr/>
          <a:lstStyle/>
          <a:p>
            <a:pPr eaLnBrk="1" hangingPunct="1"/>
            <a:r>
              <a:rPr lang="en-US" sz="4800" smtClean="0">
                <a:solidFill>
                  <a:srgbClr val="000000"/>
                </a:solidFill>
              </a:rPr>
              <a:t>Temperature Comparison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20165"/>
                                        </p:tgtEl>
                                        <p:attrNameLst>
                                          <p:attrName>style.visibility</p:attrName>
                                        </p:attrNameLst>
                                      </p:cBhvr>
                                      <p:to>
                                        <p:strVal val="visible"/>
                                      </p:to>
                                    </p:set>
                                  </p:childTnLst>
                                  <p:subTnLst>
                                    <p:animClr clrSpc="rgb" dir="cw">
                                      <p:cBhvr override="childStyle">
                                        <p:cTn dur="1" fill="hold" display="0" masterRel="nextClick" afterEffect="1"/>
                                        <p:tgtEl>
                                          <p:spTgt spid="220165"/>
                                        </p:tgtEl>
                                        <p:attrNameLst>
                                          <p:attrName>ppt_c</p:attrName>
                                        </p:attrNameLst>
                                      </p:cBhvr>
                                      <p:to>
                                        <a:schemeClr val="tx1"/>
                                      </p:to>
                                    </p:animClr>
                                  </p:sub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499"/>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0166"/>
                                        </p:tgtEl>
                                        <p:attrNameLst>
                                          <p:attrName>style.visibility</p:attrName>
                                        </p:attrNameLst>
                                      </p:cBhvr>
                                      <p:to>
                                        <p:strVal val="visible"/>
                                      </p:to>
                                    </p:set>
                                  </p:childTnLst>
                                  <p:subTnLst>
                                    <p:animClr clrSpc="rgb" dir="cw">
                                      <p:cBhvr override="childStyle">
                                        <p:cTn dur="1" fill="hold" display="0" masterRel="nextClick" afterEffect="1"/>
                                        <p:tgtEl>
                                          <p:spTgt spid="220166"/>
                                        </p:tgtEl>
                                        <p:attrNameLst>
                                          <p:attrName>ppt_c</p:attrName>
                                        </p:attrNameLst>
                                      </p:cBhvr>
                                      <p:to>
                                        <a:schemeClr val="tx1"/>
                                      </p:to>
                                    </p:animClr>
                                  </p:sub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499"/>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1"/>
                                      </p:to>
                                    </p:animClr>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220164"/>
                                        </p:tgtEl>
                                        <p:attrNameLst>
                                          <p:attrName>style.visibility</p:attrName>
                                        </p:attrNameLst>
                                      </p:cBhvr>
                                      <p:to>
                                        <p:strVal val="visible"/>
                                      </p:to>
                                    </p:set>
                                  </p:childTnLst>
                                  <p:subTnLst>
                                    <p:animClr clrSpc="rgb" dir="cw">
                                      <p:cBhvr override="childStyle">
                                        <p:cTn dur="1" fill="hold" display="0" masterRel="nextClick" afterEffect="1"/>
                                        <p:tgtEl>
                                          <p:spTgt spid="220164"/>
                                        </p:tgtEl>
                                        <p:attrNameLst>
                                          <p:attrName>ppt_c</p:attrName>
                                        </p:attrNameLst>
                                      </p:cBhvr>
                                      <p:to>
                                        <a:schemeClr val="tx1"/>
                                      </p:to>
                                    </p:animClr>
                                  </p:sub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499"/>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chemeClr val="tx1"/>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20168"/>
                                        </p:tgtEl>
                                        <p:attrNameLst>
                                          <p:attrName>style.visibility</p:attrName>
                                        </p:attrNameLst>
                                      </p:cBhvr>
                                      <p:to>
                                        <p:strVal val="visible"/>
                                      </p:to>
                                    </p:set>
                                  </p:childTnLst>
                                  <p:subTnLst>
                                    <p:animClr clrSpc="rgb" dir="cw">
                                      <p:cBhvr override="childStyle">
                                        <p:cTn dur="1" fill="hold" display="0" masterRel="nextClick" afterEffect="1"/>
                                        <p:tgtEl>
                                          <p:spTgt spid="220168"/>
                                        </p:tgtEl>
                                        <p:attrNameLst>
                                          <p:attrName>ppt_c</p:attrName>
                                        </p:attrNameLst>
                                      </p:cBhvr>
                                      <p:to>
                                        <a:schemeClr val="tx1"/>
                                      </p:to>
                                    </p:animClr>
                                  </p:sub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499"/>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220167"/>
                                        </p:tgtEl>
                                        <p:attrNameLst>
                                          <p:attrName>style.visibility</p:attrName>
                                        </p:attrNameLst>
                                      </p:cBhvr>
                                      <p:to>
                                        <p:strVal val="visible"/>
                                      </p:to>
                                    </p:set>
                                  </p:childTnLst>
                                  <p:subTnLst>
                                    <p:animClr clrSpc="rgb" dir="cw">
                                      <p:cBhvr override="childStyle">
                                        <p:cTn dur="1" fill="hold" display="0" masterRel="nextClick" afterEffect="1"/>
                                        <p:tgtEl>
                                          <p:spTgt spid="220167"/>
                                        </p:tgtEl>
                                        <p:attrNameLst>
                                          <p:attrName>ppt_c</p:attrName>
                                        </p:attrNameLst>
                                      </p:cBhvr>
                                      <p:to>
                                        <a:schemeClr val="tx1"/>
                                      </p:to>
                                    </p:animClr>
                                  </p:sub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499"/>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4" grpId="0" autoUpdateAnimBg="0"/>
      <p:bldP spid="220165" grpId="0" autoUpdateAnimBg="0"/>
      <p:bldP spid="220166" grpId="0" autoUpdateAnimBg="0"/>
      <p:bldP spid="220167" grpId="0" autoUpdateAnimBg="0"/>
      <p:bldP spid="22016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90800" y="304800"/>
            <a:ext cx="4335463" cy="769938"/>
          </a:xfrm>
        </p:spPr>
        <p:txBody>
          <a:bodyPr/>
          <a:lstStyle/>
          <a:p>
            <a:pPr eaLnBrk="1" hangingPunct="1"/>
            <a:r>
              <a:rPr lang="en-US" smtClean="0"/>
              <a:t>Asphalt Aging</a:t>
            </a:r>
          </a:p>
        </p:txBody>
      </p:sp>
      <p:sp>
        <p:nvSpPr>
          <p:cNvPr id="32771" name="Rectangle 3"/>
          <p:cNvSpPr>
            <a:spLocks noChangeArrowheads="1"/>
          </p:cNvSpPr>
          <p:nvPr/>
        </p:nvSpPr>
        <p:spPr bwMode="auto">
          <a:xfrm>
            <a:off x="1828800" y="1371600"/>
            <a:ext cx="9144000" cy="0"/>
          </a:xfrm>
          <a:prstGeom prst="rect">
            <a:avLst/>
          </a:prstGeom>
          <a:noFill/>
          <a:ln w="9525">
            <a:noFill/>
            <a:miter lim="800000"/>
            <a:headEnd/>
            <a:tailEnd/>
          </a:ln>
        </p:spPr>
        <p:txBody>
          <a:bodyPr>
            <a:spAutoFit/>
          </a:bodyPr>
          <a:lstStyle/>
          <a:p>
            <a:endParaRPr lang="en-US"/>
          </a:p>
        </p:txBody>
      </p:sp>
      <p:sp>
        <p:nvSpPr>
          <p:cNvPr id="32772" name="Text Box 5"/>
          <p:cNvSpPr txBox="1">
            <a:spLocks noChangeArrowheads="1"/>
          </p:cNvSpPr>
          <p:nvPr/>
        </p:nvSpPr>
        <p:spPr bwMode="auto">
          <a:xfrm>
            <a:off x="3429000" y="914400"/>
            <a:ext cx="2971800" cy="519113"/>
          </a:xfrm>
          <a:prstGeom prst="rect">
            <a:avLst/>
          </a:prstGeom>
          <a:noFill/>
          <a:ln w="9525">
            <a:noFill/>
            <a:miter lim="800000"/>
            <a:headEnd/>
            <a:tailEnd/>
          </a:ln>
        </p:spPr>
        <p:txBody>
          <a:bodyPr>
            <a:spAutoFit/>
          </a:bodyPr>
          <a:lstStyle/>
          <a:p>
            <a:pPr>
              <a:spcBef>
                <a:spcPct val="50000"/>
              </a:spcBef>
            </a:pPr>
            <a:r>
              <a:rPr lang="en-US" sz="2800" i="1">
                <a:latin typeface="Tahoma" pitchFamily="34" charset="0"/>
              </a:rPr>
              <a:t>“Alligatoring”</a:t>
            </a:r>
          </a:p>
        </p:txBody>
      </p:sp>
      <p:sp>
        <p:nvSpPr>
          <p:cNvPr id="32773" name="Rectangle 6"/>
          <p:cNvSpPr>
            <a:spLocks noChangeArrowheads="1"/>
          </p:cNvSpPr>
          <p:nvPr/>
        </p:nvSpPr>
        <p:spPr bwMode="auto">
          <a:xfrm>
            <a:off x="0" y="1524000"/>
            <a:ext cx="9144000" cy="923925"/>
          </a:xfrm>
          <a:prstGeom prst="rect">
            <a:avLst/>
          </a:prstGeom>
          <a:noFill/>
          <a:ln w="9525">
            <a:noFill/>
            <a:miter lim="800000"/>
            <a:headEnd/>
            <a:tailEnd/>
          </a:ln>
        </p:spPr>
        <p:txBody>
          <a:bodyPr anchor="ctr">
            <a:spAutoFit/>
          </a:bodyPr>
          <a:lstStyle/>
          <a:p>
            <a:r>
              <a:rPr lang="en-US">
                <a:solidFill>
                  <a:srgbClr val="000000"/>
                </a:solidFill>
              </a:rPr>
              <a:t>Is the cracking of the surfacing bitumen on a bituminous roof or coating on a SPF roof, producing a pattern of cracks similar to an alligator’s hide. The cracks may not extend completely through the surfacing bitumen or coating </a:t>
            </a:r>
          </a:p>
        </p:txBody>
      </p:sp>
      <p:sp>
        <p:nvSpPr>
          <p:cNvPr id="32774" name="Rectangle 8"/>
          <p:cNvSpPr>
            <a:spLocks noChangeArrowheads="1"/>
          </p:cNvSpPr>
          <p:nvPr/>
        </p:nvSpPr>
        <p:spPr bwMode="auto">
          <a:xfrm>
            <a:off x="0" y="5657850"/>
            <a:ext cx="9144000" cy="1200150"/>
          </a:xfrm>
          <a:prstGeom prst="rect">
            <a:avLst/>
          </a:prstGeom>
          <a:noFill/>
          <a:ln w="9525">
            <a:noFill/>
            <a:miter lim="800000"/>
            <a:headEnd/>
            <a:tailEnd/>
          </a:ln>
        </p:spPr>
        <p:txBody>
          <a:bodyPr>
            <a:spAutoFit/>
          </a:bodyPr>
          <a:lstStyle/>
          <a:p>
            <a:r>
              <a:rPr lang="en-US">
                <a:solidFill>
                  <a:srgbClr val="000000"/>
                </a:solidFill>
              </a:rPr>
              <a:t>Left unattended, cracks and splits eventually develop. Water will pierce the roofing system and cause undetected damage in the roof system. As the surfacing layer fails, the fiberglass reinforcement underneath is exposed and becomes brittle. Membrane failure inescapably follows</a:t>
            </a:r>
          </a:p>
        </p:txBody>
      </p:sp>
      <p:pic>
        <p:nvPicPr>
          <p:cNvPr id="32775" name="Picture 5"/>
          <p:cNvPicPr>
            <a:picLocks noChangeAspect="1" noChangeArrowheads="1"/>
          </p:cNvPicPr>
          <p:nvPr/>
        </p:nvPicPr>
        <p:blipFill>
          <a:blip r:embed="rId2" cstate="screen"/>
          <a:srcRect/>
          <a:stretch>
            <a:fillRect/>
          </a:stretch>
        </p:blipFill>
        <p:spPr bwMode="auto">
          <a:xfrm>
            <a:off x="1295400" y="2514600"/>
            <a:ext cx="6553200" cy="312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723900" y="533400"/>
            <a:ext cx="7696200" cy="685800"/>
          </a:xfrm>
        </p:spPr>
        <p:txBody>
          <a:bodyPr/>
          <a:lstStyle/>
          <a:p>
            <a:pPr eaLnBrk="1" hangingPunct="1"/>
            <a:r>
              <a:rPr lang="en-US" smtClean="0"/>
              <a:t>Mopping Asphalt Types</a:t>
            </a:r>
          </a:p>
        </p:txBody>
      </p:sp>
      <p:sp>
        <p:nvSpPr>
          <p:cNvPr id="1028" name="Rectangle 3"/>
          <p:cNvSpPr>
            <a:spLocks noGrp="1" noChangeArrowheads="1"/>
          </p:cNvSpPr>
          <p:nvPr>
            <p:ph type="body" idx="1"/>
          </p:nvPr>
        </p:nvSpPr>
        <p:spPr>
          <a:xfrm>
            <a:off x="1447800" y="1295400"/>
            <a:ext cx="6858000" cy="2971800"/>
          </a:xfrm>
        </p:spPr>
        <p:txBody>
          <a:bodyPr/>
          <a:lstStyle/>
          <a:p>
            <a:pPr algn="ctr" eaLnBrk="1" hangingPunct="1">
              <a:buFontTx/>
              <a:buNone/>
            </a:pPr>
            <a:r>
              <a:rPr lang="en-US" b="1" smtClean="0"/>
              <a:t>Mopping Asphalt is typically applied with a cotton or fiberglass mop</a:t>
            </a:r>
          </a:p>
        </p:txBody>
      </p:sp>
      <p:graphicFrame>
        <p:nvGraphicFramePr>
          <p:cNvPr id="1026" name="Object 4"/>
          <p:cNvGraphicFramePr>
            <a:graphicFrameLocks noChangeAspect="1"/>
          </p:cNvGraphicFramePr>
          <p:nvPr/>
        </p:nvGraphicFramePr>
        <p:xfrm>
          <a:off x="2057400" y="2819400"/>
          <a:ext cx="5181600" cy="3886200"/>
        </p:xfrm>
        <a:graphic>
          <a:graphicData uri="http://schemas.openxmlformats.org/presentationml/2006/ole">
            <p:oleObj spid="_x0000_s1026" name="Image Document" r:id="rId4" imgW="6996240" imgH="5274720" progId="">
              <p:embed/>
            </p:oleObj>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ype3"/>
          <p:cNvPicPr>
            <a:picLocks noChangeAspect="1" noChangeArrowheads="1"/>
          </p:cNvPicPr>
          <p:nvPr/>
        </p:nvPicPr>
        <p:blipFill>
          <a:blip r:embed="rId2" cstate="screen"/>
          <a:srcRect/>
          <a:stretch>
            <a:fillRect/>
          </a:stretch>
        </p:blipFill>
        <p:spPr bwMode="auto">
          <a:xfrm>
            <a:off x="533400" y="1905000"/>
            <a:ext cx="3657600" cy="3810000"/>
          </a:xfrm>
          <a:prstGeom prst="rect">
            <a:avLst/>
          </a:prstGeom>
          <a:noFill/>
          <a:ln w="9525">
            <a:noFill/>
            <a:miter lim="800000"/>
            <a:headEnd/>
            <a:tailEnd/>
          </a:ln>
        </p:spPr>
      </p:pic>
      <p:sp>
        <p:nvSpPr>
          <p:cNvPr id="33795" name="Rectangle 3"/>
          <p:cNvSpPr>
            <a:spLocks noGrp="1" noChangeArrowheads="1"/>
          </p:cNvSpPr>
          <p:nvPr>
            <p:ph type="title"/>
          </p:nvPr>
        </p:nvSpPr>
        <p:spPr/>
        <p:txBody>
          <a:bodyPr/>
          <a:lstStyle/>
          <a:p>
            <a:pPr eaLnBrk="1" hangingPunct="1"/>
            <a:r>
              <a:rPr lang="en-US" smtClean="0"/>
              <a:t>Roofing Asphalt</a:t>
            </a:r>
          </a:p>
        </p:txBody>
      </p:sp>
      <p:sp>
        <p:nvSpPr>
          <p:cNvPr id="33796" name="Rectangle 4"/>
          <p:cNvSpPr>
            <a:spLocks noGrp="1" noChangeArrowheads="1"/>
          </p:cNvSpPr>
          <p:nvPr>
            <p:ph type="body" sz="half" idx="1"/>
          </p:nvPr>
        </p:nvSpPr>
        <p:spPr>
          <a:xfrm>
            <a:off x="4495800" y="1828800"/>
            <a:ext cx="4383088" cy="4114800"/>
          </a:xfrm>
        </p:spPr>
        <p:txBody>
          <a:bodyPr/>
          <a:lstStyle/>
          <a:p>
            <a:pPr eaLnBrk="1" hangingPunct="1"/>
            <a:r>
              <a:rPr lang="en-US" sz="3600" smtClean="0"/>
              <a:t>Typically Comes in 100 pound kegs</a:t>
            </a:r>
          </a:p>
          <a:p>
            <a:pPr eaLnBrk="1" hangingPunct="1"/>
            <a:r>
              <a:rPr lang="en-US" sz="3600" smtClean="0"/>
              <a:t>Must be broken up into pieces and melted prior to application</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362200" y="457200"/>
            <a:ext cx="4945063" cy="1379538"/>
          </a:xfrm>
        </p:spPr>
        <p:txBody>
          <a:bodyPr/>
          <a:lstStyle/>
          <a:p>
            <a:pPr eaLnBrk="1" hangingPunct="1"/>
            <a:r>
              <a:rPr lang="en-US" smtClean="0"/>
              <a:t>Rubber Modified </a:t>
            </a:r>
            <a:br>
              <a:rPr lang="en-US" smtClean="0"/>
            </a:br>
            <a:r>
              <a:rPr lang="en-US" smtClean="0"/>
              <a:t>Mopping Asphalt</a:t>
            </a:r>
          </a:p>
        </p:txBody>
      </p:sp>
      <p:sp>
        <p:nvSpPr>
          <p:cNvPr id="34819" name="Rectangle 3"/>
          <p:cNvSpPr>
            <a:spLocks noGrp="1" noChangeArrowheads="1"/>
          </p:cNvSpPr>
          <p:nvPr>
            <p:ph type="body" idx="1"/>
          </p:nvPr>
        </p:nvSpPr>
        <p:spPr>
          <a:xfrm>
            <a:off x="381000" y="2286000"/>
            <a:ext cx="8421688" cy="4114800"/>
          </a:xfrm>
        </p:spPr>
        <p:txBody>
          <a:bodyPr/>
          <a:lstStyle/>
          <a:p>
            <a:pPr eaLnBrk="1" hangingPunct="1">
              <a:buFontTx/>
              <a:buNone/>
            </a:pPr>
            <a:r>
              <a:rPr lang="en-US" sz="3600" smtClean="0"/>
              <a:t>ASTM D 6152, SEBS Mopping Asphalt</a:t>
            </a:r>
          </a:p>
          <a:p>
            <a:pPr eaLnBrk="1" hangingPunct="1"/>
            <a:r>
              <a:rPr lang="en-US" smtClean="0"/>
              <a:t>SEBS is a </a:t>
            </a:r>
            <a:r>
              <a:rPr lang="en-US" i="1" smtClean="0"/>
              <a:t>heat and light stable</a:t>
            </a:r>
            <a:r>
              <a:rPr lang="en-US" smtClean="0"/>
              <a:t> rubber polymer for use as a mopping asphalt</a:t>
            </a:r>
          </a:p>
          <a:p>
            <a:pPr eaLnBrk="1" hangingPunct="1"/>
            <a:r>
              <a:rPr lang="en-US" smtClean="0"/>
              <a:t>Tough and </a:t>
            </a:r>
            <a:r>
              <a:rPr lang="en-US" i="1" smtClean="0"/>
              <a:t>flexible polymer modified bitumen</a:t>
            </a:r>
            <a:endParaRPr lang="en-US"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429000" y="2133600"/>
            <a:ext cx="4356100" cy="4116388"/>
          </a:xfrm>
          <a:prstGeom prst="rect">
            <a:avLst/>
          </a:prstGeom>
          <a:noFill/>
          <a:ln w="9525">
            <a:noFill/>
            <a:miter lim="800000"/>
            <a:headEnd/>
            <a:tailEnd/>
          </a:ln>
        </p:spPr>
        <p:txBody>
          <a:bodyPr lIns="91439" rIns="91439"/>
          <a:lstStyle/>
          <a:p>
            <a:pPr marL="342900" indent="-342900">
              <a:spcBef>
                <a:spcPct val="20000"/>
              </a:spcBef>
            </a:pPr>
            <a:endParaRPr lang="en-US" sz="2000"/>
          </a:p>
          <a:p>
            <a:pPr marL="342900" indent="-342900">
              <a:spcBef>
                <a:spcPct val="20000"/>
              </a:spcBef>
            </a:pPr>
            <a:r>
              <a:rPr lang="en-US" sz="2400"/>
              <a:t>135° to 151° F</a:t>
            </a:r>
          </a:p>
          <a:p>
            <a:pPr marL="342900" indent="-342900">
              <a:spcBef>
                <a:spcPct val="20000"/>
              </a:spcBef>
            </a:pPr>
            <a:endParaRPr lang="en-US" sz="2400"/>
          </a:p>
          <a:p>
            <a:pPr marL="342900" indent="-342900">
              <a:spcBef>
                <a:spcPct val="20000"/>
              </a:spcBef>
            </a:pPr>
            <a:r>
              <a:rPr lang="en-US" sz="2400"/>
              <a:t>158° to 176° F</a:t>
            </a:r>
            <a:endParaRPr lang="en-US" sz="2000"/>
          </a:p>
          <a:p>
            <a:pPr marL="342900" indent="-342900">
              <a:lnSpc>
                <a:spcPct val="50000"/>
              </a:lnSpc>
              <a:spcBef>
                <a:spcPct val="20000"/>
              </a:spcBef>
            </a:pPr>
            <a:endParaRPr lang="en-US" sz="2400"/>
          </a:p>
          <a:p>
            <a:pPr marL="342900" indent="-342900">
              <a:lnSpc>
                <a:spcPct val="50000"/>
              </a:lnSpc>
              <a:spcBef>
                <a:spcPct val="20000"/>
              </a:spcBef>
            </a:pPr>
            <a:endParaRPr lang="en-US" sz="2000"/>
          </a:p>
          <a:p>
            <a:pPr marL="342900" indent="-342900">
              <a:lnSpc>
                <a:spcPct val="50000"/>
              </a:lnSpc>
              <a:spcBef>
                <a:spcPct val="20000"/>
              </a:spcBef>
            </a:pPr>
            <a:r>
              <a:rPr lang="en-US" sz="2400"/>
              <a:t>185° to 205° F</a:t>
            </a:r>
          </a:p>
          <a:p>
            <a:pPr marL="342900" indent="-342900">
              <a:lnSpc>
                <a:spcPct val="50000"/>
              </a:lnSpc>
              <a:spcBef>
                <a:spcPct val="20000"/>
              </a:spcBef>
            </a:pPr>
            <a:endParaRPr lang="en-US" sz="2400"/>
          </a:p>
          <a:p>
            <a:pPr marL="342900" indent="-342900">
              <a:lnSpc>
                <a:spcPct val="50000"/>
              </a:lnSpc>
              <a:spcBef>
                <a:spcPct val="20000"/>
              </a:spcBef>
            </a:pPr>
            <a:endParaRPr lang="en-US" sz="2400"/>
          </a:p>
          <a:p>
            <a:pPr marL="342900" indent="-342900">
              <a:lnSpc>
                <a:spcPct val="50000"/>
              </a:lnSpc>
              <a:spcBef>
                <a:spcPct val="20000"/>
              </a:spcBef>
            </a:pPr>
            <a:r>
              <a:rPr lang="en-US" sz="2400"/>
              <a:t>210° to 225° F</a:t>
            </a:r>
          </a:p>
        </p:txBody>
      </p:sp>
      <p:sp>
        <p:nvSpPr>
          <p:cNvPr id="35843" name="Rectangle 3"/>
          <p:cNvSpPr>
            <a:spLocks noChangeArrowheads="1"/>
          </p:cNvSpPr>
          <p:nvPr/>
        </p:nvSpPr>
        <p:spPr bwMode="auto">
          <a:xfrm>
            <a:off x="533400" y="2438400"/>
            <a:ext cx="4113213" cy="2305050"/>
          </a:xfrm>
          <a:prstGeom prst="rect">
            <a:avLst/>
          </a:prstGeom>
          <a:noFill/>
          <a:ln w="9525">
            <a:noFill/>
            <a:miter lim="800000"/>
            <a:headEnd/>
            <a:tailEnd/>
          </a:ln>
        </p:spPr>
        <p:txBody>
          <a:bodyPr lIns="91439" rIns="91439"/>
          <a:lstStyle/>
          <a:p>
            <a:pPr marL="342900" indent="-342900">
              <a:spcBef>
                <a:spcPct val="20000"/>
              </a:spcBef>
            </a:pPr>
            <a:endParaRPr lang="en-US" sz="2000"/>
          </a:p>
          <a:p>
            <a:pPr marL="342900" indent="-342900">
              <a:spcBef>
                <a:spcPct val="20000"/>
              </a:spcBef>
            </a:pPr>
            <a:endParaRPr lang="en-US" sz="2000"/>
          </a:p>
          <a:p>
            <a:pPr marL="342900" indent="-342900">
              <a:spcBef>
                <a:spcPct val="20000"/>
              </a:spcBef>
            </a:pPr>
            <a:endParaRPr lang="en-US" sz="2000"/>
          </a:p>
          <a:p>
            <a:pPr marL="342900" indent="-342900">
              <a:spcBef>
                <a:spcPct val="20000"/>
              </a:spcBef>
            </a:pPr>
            <a:endParaRPr lang="en-US" sz="2000"/>
          </a:p>
          <a:p>
            <a:pPr marL="342900" indent="-342900">
              <a:spcBef>
                <a:spcPct val="20000"/>
              </a:spcBef>
            </a:pPr>
            <a:r>
              <a:rPr lang="en-US" sz="2400"/>
              <a:t>Type III</a:t>
            </a:r>
          </a:p>
          <a:p>
            <a:pPr marL="342900" indent="-342900">
              <a:spcBef>
                <a:spcPct val="20000"/>
              </a:spcBef>
            </a:pPr>
            <a:r>
              <a:rPr lang="en-US" sz="2000"/>
              <a:t>	Steep asphalt</a:t>
            </a:r>
          </a:p>
          <a:p>
            <a:pPr marL="342900" indent="-342900">
              <a:spcBef>
                <a:spcPct val="20000"/>
              </a:spcBef>
            </a:pPr>
            <a:endParaRPr lang="en-US" sz="2800"/>
          </a:p>
        </p:txBody>
      </p:sp>
      <p:sp>
        <p:nvSpPr>
          <p:cNvPr id="35844" name="Rectangle 4"/>
          <p:cNvSpPr>
            <a:spLocks noChangeArrowheads="1"/>
          </p:cNvSpPr>
          <p:nvPr/>
        </p:nvSpPr>
        <p:spPr bwMode="auto">
          <a:xfrm>
            <a:off x="457200" y="2286000"/>
            <a:ext cx="4265613" cy="1466850"/>
          </a:xfrm>
          <a:prstGeom prst="rect">
            <a:avLst/>
          </a:prstGeom>
          <a:noFill/>
          <a:ln w="9525">
            <a:noFill/>
            <a:miter lim="800000"/>
            <a:headEnd/>
            <a:tailEnd/>
          </a:ln>
        </p:spPr>
        <p:txBody>
          <a:bodyPr lIns="91439" rIns="91439"/>
          <a:lstStyle/>
          <a:p>
            <a:pPr marL="342900" indent="-342900">
              <a:spcBef>
                <a:spcPct val="20000"/>
              </a:spcBef>
            </a:pPr>
            <a:endParaRPr lang="en-US" sz="2000"/>
          </a:p>
          <a:p>
            <a:pPr marL="342900" indent="-342900">
              <a:spcBef>
                <a:spcPct val="20000"/>
              </a:spcBef>
            </a:pPr>
            <a:endParaRPr lang="en-US" sz="2000"/>
          </a:p>
          <a:p>
            <a:pPr marL="342900" indent="-342900">
              <a:spcBef>
                <a:spcPct val="20000"/>
              </a:spcBef>
            </a:pPr>
            <a:r>
              <a:rPr lang="en-US" sz="2400"/>
              <a:t>Type II</a:t>
            </a:r>
          </a:p>
          <a:p>
            <a:pPr marL="342900" indent="-342900">
              <a:spcBef>
                <a:spcPct val="20000"/>
              </a:spcBef>
            </a:pPr>
            <a:r>
              <a:rPr lang="en-US" sz="2000"/>
              <a:t>	Flat asphalt</a:t>
            </a:r>
          </a:p>
          <a:p>
            <a:pPr marL="342900" indent="-342900">
              <a:spcBef>
                <a:spcPct val="20000"/>
              </a:spcBef>
            </a:pPr>
            <a:endParaRPr lang="en-US" sz="2800"/>
          </a:p>
        </p:txBody>
      </p:sp>
      <p:sp>
        <p:nvSpPr>
          <p:cNvPr id="35845" name="Rectangle 5"/>
          <p:cNvSpPr>
            <a:spLocks noChangeArrowheads="1"/>
          </p:cNvSpPr>
          <p:nvPr/>
        </p:nvSpPr>
        <p:spPr bwMode="auto">
          <a:xfrm>
            <a:off x="381000" y="2209800"/>
            <a:ext cx="4038600" cy="838200"/>
          </a:xfrm>
          <a:prstGeom prst="rect">
            <a:avLst/>
          </a:prstGeom>
          <a:noFill/>
          <a:ln w="9525">
            <a:noFill/>
            <a:miter lim="800000"/>
            <a:headEnd/>
            <a:tailEnd/>
          </a:ln>
        </p:spPr>
        <p:txBody>
          <a:bodyPr lIns="91439" rIns="91439"/>
          <a:lstStyle/>
          <a:p>
            <a:pPr marL="342900" indent="-342900">
              <a:spcBef>
                <a:spcPct val="20000"/>
              </a:spcBef>
            </a:pPr>
            <a:r>
              <a:rPr lang="en-US" sz="2400"/>
              <a:t>Type I</a:t>
            </a:r>
            <a:r>
              <a:rPr lang="en-US" sz="2000"/>
              <a:t>	</a:t>
            </a:r>
          </a:p>
          <a:p>
            <a:pPr marL="342900" indent="-342900">
              <a:spcBef>
                <a:spcPct val="20000"/>
              </a:spcBef>
            </a:pPr>
            <a:r>
              <a:rPr lang="en-US" sz="2000"/>
              <a:t>	Dead level asphalt</a:t>
            </a:r>
          </a:p>
          <a:p>
            <a:pPr marL="342900" indent="-342900">
              <a:spcBef>
                <a:spcPct val="20000"/>
              </a:spcBef>
            </a:pPr>
            <a:endParaRPr lang="en-US" sz="2800"/>
          </a:p>
        </p:txBody>
      </p:sp>
      <p:sp>
        <p:nvSpPr>
          <p:cNvPr id="35846" name="Rectangle 6"/>
          <p:cNvSpPr>
            <a:spLocks noGrp="1" noChangeArrowheads="1"/>
          </p:cNvSpPr>
          <p:nvPr>
            <p:ph type="body" sz="half" idx="1"/>
          </p:nvPr>
        </p:nvSpPr>
        <p:spPr>
          <a:xfrm>
            <a:off x="533400" y="2590800"/>
            <a:ext cx="3822700" cy="4114800"/>
          </a:xfrm>
        </p:spPr>
        <p:txBody>
          <a:bodyPr/>
          <a:lstStyle/>
          <a:p>
            <a:pPr eaLnBrk="1" hangingPunct="1">
              <a:buFontTx/>
              <a:buNone/>
            </a:pPr>
            <a:endParaRPr lang="en-US" sz="2000" smtClean="0"/>
          </a:p>
          <a:p>
            <a:pPr eaLnBrk="1" hangingPunct="1">
              <a:buFontTx/>
              <a:buNone/>
            </a:pPr>
            <a:endParaRPr lang="en-US" sz="2000" smtClean="0"/>
          </a:p>
          <a:p>
            <a:pPr eaLnBrk="1" hangingPunct="1">
              <a:buFontTx/>
              <a:buNone/>
            </a:pPr>
            <a:endParaRPr lang="en-US" sz="2000" smtClean="0"/>
          </a:p>
          <a:p>
            <a:pPr eaLnBrk="1" hangingPunct="1">
              <a:buFontTx/>
              <a:buNone/>
            </a:pPr>
            <a:endParaRPr lang="en-US" sz="2000" smtClean="0"/>
          </a:p>
          <a:p>
            <a:pPr eaLnBrk="1" hangingPunct="1">
              <a:buFontTx/>
              <a:buNone/>
            </a:pPr>
            <a:endParaRPr lang="en-US" sz="2000" smtClean="0"/>
          </a:p>
          <a:p>
            <a:pPr eaLnBrk="1" hangingPunct="1">
              <a:buFontTx/>
              <a:buNone/>
            </a:pPr>
            <a:endParaRPr lang="en-US" sz="2000" smtClean="0"/>
          </a:p>
          <a:p>
            <a:pPr eaLnBrk="1" hangingPunct="1">
              <a:buFontTx/>
              <a:buNone/>
            </a:pPr>
            <a:r>
              <a:rPr lang="en-US" sz="2400" smtClean="0"/>
              <a:t>Type IV</a:t>
            </a:r>
          </a:p>
          <a:p>
            <a:pPr eaLnBrk="1" hangingPunct="1">
              <a:buFontTx/>
              <a:buNone/>
            </a:pPr>
            <a:r>
              <a:rPr lang="en-US" sz="2000" smtClean="0"/>
              <a:t>	Special steep asphalt</a:t>
            </a:r>
          </a:p>
          <a:p>
            <a:pPr eaLnBrk="1" hangingPunct="1">
              <a:buFontTx/>
              <a:buNone/>
            </a:pPr>
            <a:endParaRPr lang="en-US" sz="2000" smtClean="0"/>
          </a:p>
          <a:p>
            <a:pPr algn="ctr" eaLnBrk="1" hangingPunct="1">
              <a:buFontTx/>
              <a:buNone/>
            </a:pPr>
            <a:r>
              <a:rPr lang="en-US" sz="2000" smtClean="0">
                <a:solidFill>
                  <a:srgbClr val="FF0000"/>
                </a:solidFill>
              </a:rPr>
              <a:t>(Required for 20 year a Red Shield Warranty)</a:t>
            </a:r>
          </a:p>
          <a:p>
            <a:pPr eaLnBrk="1" hangingPunct="1">
              <a:buFontTx/>
              <a:buNone/>
            </a:pPr>
            <a:endParaRPr lang="en-US" smtClean="0"/>
          </a:p>
        </p:txBody>
      </p:sp>
      <p:sp>
        <p:nvSpPr>
          <p:cNvPr id="35847" name="Rectangle 7"/>
          <p:cNvSpPr>
            <a:spLocks noChangeArrowheads="1"/>
          </p:cNvSpPr>
          <p:nvPr/>
        </p:nvSpPr>
        <p:spPr bwMode="auto">
          <a:xfrm>
            <a:off x="2362200" y="1676400"/>
            <a:ext cx="4114800" cy="520700"/>
          </a:xfrm>
          <a:prstGeom prst="rect">
            <a:avLst/>
          </a:prstGeom>
          <a:noFill/>
          <a:ln w="12700">
            <a:noFill/>
            <a:miter lim="800000"/>
            <a:headEnd/>
            <a:tailEnd/>
          </a:ln>
        </p:spPr>
        <p:txBody>
          <a:bodyPr lIns="90487" tIns="44449" rIns="90487" bIns="44449">
            <a:spAutoFit/>
          </a:bodyPr>
          <a:lstStyle/>
          <a:p>
            <a:pPr algn="ctr" eaLnBrk="0" hangingPunct="0"/>
            <a:r>
              <a:rPr lang="en-US" sz="2800" b="1">
                <a:latin typeface="Times New Roman" pitchFamily="18" charset="0"/>
              </a:rPr>
              <a:t>Softening Point</a:t>
            </a:r>
          </a:p>
        </p:txBody>
      </p:sp>
      <p:sp>
        <p:nvSpPr>
          <p:cNvPr id="35848" name="Rectangle 8"/>
          <p:cNvSpPr>
            <a:spLocks noGrp="1" noChangeArrowheads="1"/>
          </p:cNvSpPr>
          <p:nvPr>
            <p:ph type="title"/>
          </p:nvPr>
        </p:nvSpPr>
        <p:spPr>
          <a:xfrm>
            <a:off x="1371600" y="381000"/>
            <a:ext cx="7772400" cy="1143000"/>
          </a:xfrm>
        </p:spPr>
        <p:txBody>
          <a:bodyPr lIns="91439" rIns="91439"/>
          <a:lstStyle/>
          <a:p>
            <a:pPr eaLnBrk="1" hangingPunct="1"/>
            <a:r>
              <a:rPr lang="en-US" smtClean="0"/>
              <a:t>ASTM D-312 Asphalt Types</a:t>
            </a:r>
          </a:p>
        </p:txBody>
      </p:sp>
      <p:sp>
        <p:nvSpPr>
          <p:cNvPr id="35849" name="Rectangle 10"/>
          <p:cNvSpPr>
            <a:spLocks noChangeArrowheads="1"/>
          </p:cNvSpPr>
          <p:nvPr/>
        </p:nvSpPr>
        <p:spPr bwMode="auto">
          <a:xfrm>
            <a:off x="5537200" y="1676400"/>
            <a:ext cx="3656013" cy="523875"/>
          </a:xfrm>
          <a:prstGeom prst="rect">
            <a:avLst/>
          </a:prstGeom>
          <a:noFill/>
          <a:ln w="9525">
            <a:noFill/>
            <a:miter lim="800000"/>
            <a:headEnd/>
            <a:tailEnd/>
          </a:ln>
        </p:spPr>
        <p:txBody>
          <a:bodyPr wrap="none">
            <a:spAutoFit/>
          </a:bodyPr>
          <a:lstStyle/>
          <a:p>
            <a:pPr algn="ctr" eaLnBrk="0" hangingPunct="0"/>
            <a:r>
              <a:rPr lang="en-US" sz="2800" b="1">
                <a:latin typeface="Times New Roman" pitchFamily="18" charset="0"/>
              </a:rPr>
              <a:t>/Maximum slope, in./ft</a:t>
            </a:r>
          </a:p>
        </p:txBody>
      </p:sp>
      <p:sp>
        <p:nvSpPr>
          <p:cNvPr id="35850" name="Rectangle 13"/>
          <p:cNvSpPr>
            <a:spLocks noChangeArrowheads="1"/>
          </p:cNvSpPr>
          <p:nvPr/>
        </p:nvSpPr>
        <p:spPr bwMode="auto">
          <a:xfrm>
            <a:off x="6781800" y="2362200"/>
            <a:ext cx="1958975" cy="584200"/>
          </a:xfrm>
          <a:prstGeom prst="rect">
            <a:avLst/>
          </a:prstGeom>
          <a:noFill/>
          <a:ln w="9525">
            <a:noFill/>
            <a:miter lim="800000"/>
            <a:headEnd/>
            <a:tailEnd/>
          </a:ln>
        </p:spPr>
        <p:txBody>
          <a:bodyPr wrap="none">
            <a:spAutoFit/>
          </a:bodyPr>
          <a:lstStyle/>
          <a:p>
            <a:pPr eaLnBrk="0" hangingPunct="0"/>
            <a:r>
              <a:rPr lang="en-US" sz="3200" b="1">
                <a:latin typeface="Times New Roman" pitchFamily="18" charset="0"/>
              </a:rPr>
              <a:t>¼”  per. ft</a:t>
            </a:r>
            <a:endParaRPr lang="en-US" sz="3200">
              <a:latin typeface="Times New Roman" pitchFamily="18" charset="0"/>
            </a:endParaRPr>
          </a:p>
        </p:txBody>
      </p:sp>
      <p:cxnSp>
        <p:nvCxnSpPr>
          <p:cNvPr id="16" name="Straight Connector 15"/>
          <p:cNvCxnSpPr/>
          <p:nvPr/>
        </p:nvCxnSpPr>
        <p:spPr>
          <a:xfrm rot="10800000">
            <a:off x="0" y="3048000"/>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0" y="3886200"/>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853" name="Rectangle 20"/>
          <p:cNvSpPr>
            <a:spLocks noChangeArrowheads="1"/>
          </p:cNvSpPr>
          <p:nvPr/>
        </p:nvSpPr>
        <p:spPr bwMode="auto">
          <a:xfrm>
            <a:off x="6858000" y="3200400"/>
            <a:ext cx="2057400" cy="523875"/>
          </a:xfrm>
          <a:prstGeom prst="rect">
            <a:avLst/>
          </a:prstGeom>
          <a:noFill/>
          <a:ln w="9525">
            <a:noFill/>
            <a:miter lim="800000"/>
            <a:headEnd/>
            <a:tailEnd/>
          </a:ln>
        </p:spPr>
        <p:txBody>
          <a:bodyPr>
            <a:spAutoFit/>
          </a:bodyPr>
          <a:lstStyle/>
          <a:p>
            <a:pPr eaLnBrk="0" hangingPunct="0"/>
            <a:r>
              <a:rPr lang="en-US" sz="2800" b="1">
                <a:latin typeface="Times New Roman" pitchFamily="18" charset="0"/>
              </a:rPr>
              <a:t>1 ½”</a:t>
            </a:r>
            <a:r>
              <a:rPr lang="en-US" sz="2800">
                <a:latin typeface="Times New Roman" pitchFamily="18" charset="0"/>
              </a:rPr>
              <a:t> </a:t>
            </a:r>
            <a:r>
              <a:rPr lang="en-US" sz="2800" b="1">
                <a:latin typeface="Times New Roman" pitchFamily="18" charset="0"/>
              </a:rPr>
              <a:t>per. ft</a:t>
            </a:r>
            <a:endParaRPr lang="en-US" sz="2800">
              <a:latin typeface="Times New Roman" pitchFamily="18" charset="0"/>
            </a:endParaRPr>
          </a:p>
        </p:txBody>
      </p:sp>
      <p:cxnSp>
        <p:nvCxnSpPr>
          <p:cNvPr id="22" name="Straight Connector 21"/>
          <p:cNvCxnSpPr/>
          <p:nvPr/>
        </p:nvCxnSpPr>
        <p:spPr>
          <a:xfrm rot="10800000">
            <a:off x="0" y="4876800"/>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855" name="Rectangle 22"/>
          <p:cNvSpPr>
            <a:spLocks noChangeArrowheads="1"/>
          </p:cNvSpPr>
          <p:nvPr/>
        </p:nvSpPr>
        <p:spPr bwMode="auto">
          <a:xfrm>
            <a:off x="6858000" y="4114800"/>
            <a:ext cx="1524000" cy="523875"/>
          </a:xfrm>
          <a:prstGeom prst="rect">
            <a:avLst/>
          </a:prstGeom>
          <a:noFill/>
          <a:ln w="9525">
            <a:noFill/>
            <a:miter lim="800000"/>
            <a:headEnd/>
            <a:tailEnd/>
          </a:ln>
        </p:spPr>
        <p:txBody>
          <a:bodyPr>
            <a:spAutoFit/>
          </a:bodyPr>
          <a:lstStyle/>
          <a:p>
            <a:pPr eaLnBrk="0" hangingPunct="0"/>
            <a:r>
              <a:rPr lang="en-US" sz="2800" b="1">
                <a:latin typeface="Times New Roman" pitchFamily="18" charset="0"/>
              </a:rPr>
              <a:t>3</a:t>
            </a:r>
            <a:r>
              <a:rPr lang="en-US" sz="2800">
                <a:latin typeface="Times New Roman" pitchFamily="18" charset="0"/>
              </a:rPr>
              <a:t>”</a:t>
            </a:r>
            <a:r>
              <a:rPr lang="en-US" sz="2800" b="1">
                <a:latin typeface="Times New Roman" pitchFamily="18" charset="0"/>
              </a:rPr>
              <a:t>per. ft</a:t>
            </a:r>
            <a:endParaRPr lang="en-US" sz="2800">
              <a:latin typeface="Times New Roman" pitchFamily="18" charset="0"/>
            </a:endParaRPr>
          </a:p>
        </p:txBody>
      </p:sp>
      <p:sp>
        <p:nvSpPr>
          <p:cNvPr id="35856" name="Rectangle 23"/>
          <p:cNvSpPr>
            <a:spLocks noChangeArrowheads="1"/>
          </p:cNvSpPr>
          <p:nvPr/>
        </p:nvSpPr>
        <p:spPr bwMode="auto">
          <a:xfrm>
            <a:off x="6781800" y="4953000"/>
            <a:ext cx="2057400" cy="523875"/>
          </a:xfrm>
          <a:prstGeom prst="rect">
            <a:avLst/>
          </a:prstGeom>
          <a:noFill/>
          <a:ln w="9525">
            <a:noFill/>
            <a:miter lim="800000"/>
            <a:headEnd/>
            <a:tailEnd/>
          </a:ln>
        </p:spPr>
        <p:txBody>
          <a:bodyPr>
            <a:spAutoFit/>
          </a:bodyPr>
          <a:lstStyle/>
          <a:p>
            <a:pPr eaLnBrk="0" hangingPunct="0"/>
            <a:r>
              <a:rPr lang="en-US" sz="2800" b="1">
                <a:latin typeface="Times New Roman" pitchFamily="18" charset="0"/>
              </a:rPr>
              <a:t>6”  per. ft</a:t>
            </a:r>
            <a:endParaRPr lang="en-US" sz="2800">
              <a:latin typeface="Times New Roman"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3400" y="381000"/>
            <a:ext cx="8305800" cy="762000"/>
          </a:xfrm>
        </p:spPr>
        <p:txBody>
          <a:bodyPr/>
          <a:lstStyle/>
          <a:p>
            <a:pPr eaLnBrk="1" hangingPunct="1"/>
            <a:r>
              <a:rPr lang="en-US" sz="3800" b="1" smtClean="0"/>
              <a:t>Why Hot Asphalt is Disappearing</a:t>
            </a:r>
          </a:p>
        </p:txBody>
      </p:sp>
      <p:sp>
        <p:nvSpPr>
          <p:cNvPr id="36867" name="Rectangle 3"/>
          <p:cNvSpPr>
            <a:spLocks noGrp="1" noChangeArrowheads="1"/>
          </p:cNvSpPr>
          <p:nvPr>
            <p:ph type="body" idx="1"/>
          </p:nvPr>
        </p:nvSpPr>
        <p:spPr>
          <a:xfrm>
            <a:off x="152400" y="1371600"/>
            <a:ext cx="8726488" cy="5334000"/>
          </a:xfrm>
        </p:spPr>
        <p:txBody>
          <a:bodyPr/>
          <a:lstStyle/>
          <a:p>
            <a:pPr eaLnBrk="1" hangingPunct="1"/>
            <a:r>
              <a:rPr lang="en-US" sz="2400" smtClean="0"/>
              <a:t>Trained applicators declines annually</a:t>
            </a:r>
          </a:p>
          <a:p>
            <a:pPr eaLnBrk="1" hangingPunct="1"/>
            <a:r>
              <a:rPr lang="en-US" sz="2400" smtClean="0"/>
              <a:t>Continuous monitoring during application is required to guaranty the quality of the finished roof</a:t>
            </a:r>
          </a:p>
          <a:p>
            <a:pPr eaLnBrk="1" hangingPunct="1"/>
            <a:r>
              <a:rPr lang="en-US" sz="2400" smtClean="0"/>
              <a:t>Declining number of asphalt refiners</a:t>
            </a:r>
          </a:p>
          <a:p>
            <a:pPr eaLnBrk="1" hangingPunct="1"/>
            <a:r>
              <a:rPr lang="en-US" sz="2400" smtClean="0"/>
              <a:t>Cost of crude oil is unpredictable</a:t>
            </a:r>
          </a:p>
          <a:p>
            <a:pPr eaLnBrk="1" hangingPunct="1"/>
            <a:r>
              <a:rPr lang="en-US" sz="2400" smtClean="0"/>
              <a:t>Onsite hazards associated with 450</a:t>
            </a:r>
            <a:r>
              <a:rPr lang="en-US" sz="2400" baseline="30000" smtClean="0"/>
              <a:t>o</a:t>
            </a:r>
            <a:r>
              <a:rPr lang="en-US" sz="2400" smtClean="0"/>
              <a:t>F material curtails building owner acceptance</a:t>
            </a:r>
          </a:p>
          <a:p>
            <a:pPr eaLnBrk="1" hangingPunct="1"/>
            <a:r>
              <a:rPr lang="en-US" sz="2400" smtClean="0"/>
              <a:t>Asphalt paving uses 90% of US asphalt</a:t>
            </a:r>
          </a:p>
          <a:p>
            <a:pPr eaLnBrk="1" hangingPunct="1"/>
            <a:r>
              <a:rPr lang="en-US" sz="2400" smtClean="0"/>
              <a:t>Limited availability during the paving season, April to October</a:t>
            </a:r>
          </a:p>
          <a:p>
            <a:pPr eaLnBrk="1" hangingPunct="1"/>
            <a:r>
              <a:rPr lang="en-US" sz="2400" smtClean="0"/>
              <a:t>Transporting hot asphalt by tank truck requires a special license and increased insurance</a:t>
            </a:r>
          </a:p>
          <a:p>
            <a:pPr eaLnBrk="1" hangingPunct="1"/>
            <a:endParaRPr lang="en-US" sz="2800" smtClean="0"/>
          </a:p>
          <a:p>
            <a:pPr eaLnBrk="1" hangingPunct="1"/>
            <a:endParaRPr lang="en-US" sz="2800" smtClean="0"/>
          </a:p>
          <a:p>
            <a:pPr eaLnBrk="1" hangingPunct="1"/>
            <a:endParaRPr lang="en-US" smtClean="0"/>
          </a:p>
          <a:p>
            <a:pPr eaLnBrk="1" hangingPunct="1"/>
            <a:endParaRPr lang="en-US" smtClean="0"/>
          </a:p>
          <a:p>
            <a:pPr eaLnBrk="1" hangingPunct="1"/>
            <a:endParaRPr lang="en-US"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endParaRPr lang="en-US" smtClean="0"/>
          </a:p>
        </p:txBody>
      </p:sp>
      <p:sp>
        <p:nvSpPr>
          <p:cNvPr id="37891" name="Content Placeholder 2"/>
          <p:cNvSpPr>
            <a:spLocks noGrp="1"/>
          </p:cNvSpPr>
          <p:nvPr>
            <p:ph idx="1"/>
          </p:nvPr>
        </p:nvSpPr>
        <p:spPr/>
        <p:txBody>
          <a:bodyPr/>
          <a:lstStyle/>
          <a:p>
            <a:pPr eaLnBrk="1" hangingPunct="1"/>
            <a:endParaRPr lang="en-US" smtClean="0"/>
          </a:p>
        </p:txBody>
      </p:sp>
      <p:pic>
        <p:nvPicPr>
          <p:cNvPr id="37892" name="Picture 2" descr="C:\Documents and Settings\AndersonDavid\My Documents\My Pictures\photos\photos 027.jpg"/>
          <p:cNvPicPr>
            <a:picLocks noChangeAspect="1" noChangeArrowheads="1"/>
          </p:cNvPicPr>
          <p:nvPr/>
        </p:nvPicPr>
        <p:blipFill>
          <a:blip r:embed="rId2" cstate="screen"/>
          <a:srcRect/>
          <a:stretch>
            <a:fillRect/>
          </a:stretch>
        </p:blipFill>
        <p:spPr bwMode="auto">
          <a:xfrm>
            <a:off x="-838200" y="-1371600"/>
            <a:ext cx="10972800" cy="8229600"/>
          </a:xfrm>
          <a:prstGeom prst="rect">
            <a:avLst/>
          </a:prstGeom>
          <a:noFill/>
          <a:ln w="9525">
            <a:noFill/>
            <a:miter lim="800000"/>
            <a:headEnd/>
            <a:tailEnd/>
          </a:ln>
        </p:spPr>
      </p:pic>
      <p:sp>
        <p:nvSpPr>
          <p:cNvPr id="5" name="TextBox 4"/>
          <p:cNvSpPr txBox="1"/>
          <p:nvPr/>
        </p:nvSpPr>
        <p:spPr>
          <a:xfrm>
            <a:off x="1066800" y="3048000"/>
            <a:ext cx="7924800" cy="3786188"/>
          </a:xfrm>
          <a:prstGeom prst="rect">
            <a:avLst/>
          </a:prstGeom>
          <a:noFill/>
        </p:spPr>
        <p:txBody>
          <a:bodyPr>
            <a:spAutoFit/>
          </a:bodyPr>
          <a:lstStyle/>
          <a:p>
            <a:pPr>
              <a:defRPr/>
            </a:pPr>
            <a:r>
              <a:rPr lang="en-US" sz="6000" b="1" dirty="0">
                <a:solidFill>
                  <a:schemeClr val="bg1"/>
                </a:solidFill>
                <a:effectLst>
                  <a:outerShdw blurRad="38100" dist="38100" dir="2700000" algn="tl">
                    <a:srgbClr val="000000">
                      <a:alpha val="43137"/>
                    </a:srgbClr>
                  </a:outerShdw>
                </a:effectLst>
                <a:cs typeface="+mn-cs"/>
              </a:rPr>
              <a:t>3-Coursed  Outside Corners Is Not An Approved FIRESTONE Detail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457200" y="457200"/>
            <a:ext cx="8229600" cy="838200"/>
          </a:xfrm>
        </p:spPr>
        <p:txBody>
          <a:bodyPr/>
          <a:lstStyle/>
          <a:p>
            <a:pPr eaLnBrk="1" hangingPunct="1"/>
            <a:r>
              <a:rPr lang="en-US" b="1" dirty="0" smtClean="0">
                <a:solidFill>
                  <a:srgbClr val="000000"/>
                </a:solidFill>
              </a:rPr>
              <a:t>Agenda</a:t>
            </a:r>
            <a:r>
              <a:rPr lang="en-US" b="1" i="1" dirty="0" smtClean="0">
                <a:solidFill>
                  <a:srgbClr val="FF0000"/>
                </a:solidFill>
              </a:rPr>
              <a:t/>
            </a:r>
            <a:br>
              <a:rPr lang="en-US" b="1" i="1" dirty="0" smtClean="0">
                <a:solidFill>
                  <a:srgbClr val="FF0000"/>
                </a:solidFill>
              </a:rPr>
            </a:br>
            <a:endParaRPr lang="en-US" b="1" i="1" u="sng" dirty="0" smtClean="0">
              <a:solidFill>
                <a:srgbClr val="FF0000"/>
              </a:solidFill>
            </a:endParaRPr>
          </a:p>
        </p:txBody>
      </p:sp>
      <p:sp>
        <p:nvSpPr>
          <p:cNvPr id="21507" name="Rectangle 1027"/>
          <p:cNvSpPr>
            <a:spLocks noGrp="1" noChangeArrowheads="1"/>
          </p:cNvSpPr>
          <p:nvPr>
            <p:ph type="body" idx="1"/>
          </p:nvPr>
        </p:nvSpPr>
        <p:spPr>
          <a:xfrm>
            <a:off x="1066800" y="1066800"/>
            <a:ext cx="6726238" cy="5105400"/>
          </a:xfrm>
        </p:spPr>
        <p:txBody>
          <a:bodyPr/>
          <a:lstStyle/>
          <a:p>
            <a:pPr eaLnBrk="1" hangingPunct="1"/>
            <a:r>
              <a:rPr lang="en-US" sz="3600" smtClean="0"/>
              <a:t>Asphalt basics</a:t>
            </a:r>
          </a:p>
          <a:p>
            <a:pPr eaLnBrk="1" hangingPunct="1"/>
            <a:r>
              <a:rPr lang="en-US" sz="3600" smtClean="0"/>
              <a:t>Modified Bitumen</a:t>
            </a:r>
          </a:p>
          <a:p>
            <a:pPr eaLnBrk="1" hangingPunct="1"/>
            <a:r>
              <a:rPr lang="en-US" sz="1600" b="1" smtClean="0"/>
              <a:t>Attachment methods</a:t>
            </a:r>
          </a:p>
          <a:p>
            <a:pPr lvl="1" eaLnBrk="1" hangingPunct="1"/>
            <a:r>
              <a:rPr lang="en-US" sz="1600" b="1" smtClean="0"/>
              <a:t>Mopped into base sheet with asphalt</a:t>
            </a:r>
          </a:p>
          <a:p>
            <a:pPr lvl="1" eaLnBrk="1" hangingPunct="1"/>
            <a:r>
              <a:rPr lang="en-US" sz="1600" b="1" smtClean="0"/>
              <a:t>Torch applied onto base sheet</a:t>
            </a:r>
          </a:p>
          <a:p>
            <a:pPr lvl="1" eaLnBrk="1" hangingPunct="1"/>
            <a:r>
              <a:rPr lang="en-US" sz="1600" b="1" smtClean="0"/>
              <a:t>Fully adhered with MB Cold Adhesive</a:t>
            </a:r>
          </a:p>
          <a:p>
            <a:pPr lvl="1" eaLnBrk="1" hangingPunct="1"/>
            <a:r>
              <a:rPr lang="en-US" sz="1600" b="1" smtClean="0"/>
              <a:t>Self Adhered Base Sheets</a:t>
            </a:r>
          </a:p>
          <a:p>
            <a:pPr eaLnBrk="1" hangingPunct="1"/>
            <a:r>
              <a:rPr lang="en-US" sz="3600" smtClean="0"/>
              <a:t>Installation basics</a:t>
            </a:r>
          </a:p>
          <a:p>
            <a:pPr eaLnBrk="1" hangingPunct="1"/>
            <a:r>
              <a:rPr lang="en-US" sz="1600" b="1" smtClean="0"/>
              <a:t>Do’s &amp; Don'ts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2133600"/>
            <a:ext cx="9144000" cy="3200400"/>
          </a:xfrm>
        </p:spPr>
        <p:txBody>
          <a:bodyPr/>
          <a:lstStyle/>
          <a:p>
            <a:pPr eaLnBrk="1" hangingPunct="1"/>
            <a:r>
              <a:rPr lang="en-US" sz="4800" b="1" smtClean="0"/>
              <a:t>Modified Bitumen</a:t>
            </a:r>
            <a:br>
              <a:rPr lang="en-US" sz="4800" b="1" smtClean="0"/>
            </a:br>
            <a:r>
              <a:rPr lang="en-US" sz="4800" b="1" smtClean="0"/>
              <a:t>System Types, Coatings</a:t>
            </a:r>
            <a:br>
              <a:rPr lang="en-US" sz="4800" b="1" smtClean="0"/>
            </a:br>
            <a:r>
              <a:rPr lang="en-US" sz="4800" b="1" smtClean="0"/>
              <a:t>and</a:t>
            </a:r>
            <a:br>
              <a:rPr lang="en-US" sz="4800" b="1" smtClean="0"/>
            </a:br>
            <a:r>
              <a:rPr lang="en-US" sz="4800" b="1" smtClean="0"/>
              <a:t>Application Methods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1066800"/>
            <a:ext cx="8153400" cy="1227138"/>
          </a:xfrm>
        </p:spPr>
        <p:txBody>
          <a:bodyPr/>
          <a:lstStyle/>
          <a:p>
            <a:pPr eaLnBrk="1" hangingPunct="1"/>
            <a:r>
              <a:rPr lang="en-US" sz="4000" smtClean="0"/>
              <a:t>Modified Bitumen Roof Membranes</a:t>
            </a:r>
          </a:p>
        </p:txBody>
      </p:sp>
      <p:sp>
        <p:nvSpPr>
          <p:cNvPr id="39939" name="Rectangle 3"/>
          <p:cNvSpPr>
            <a:spLocks noGrp="1" noChangeArrowheads="1"/>
          </p:cNvSpPr>
          <p:nvPr>
            <p:ph type="body" sz="half" idx="2"/>
          </p:nvPr>
        </p:nvSpPr>
        <p:spPr>
          <a:xfrm>
            <a:off x="304800" y="2514600"/>
            <a:ext cx="7888288" cy="4191000"/>
          </a:xfrm>
        </p:spPr>
        <p:txBody>
          <a:bodyPr/>
          <a:lstStyle/>
          <a:p>
            <a:pPr eaLnBrk="1" hangingPunct="1">
              <a:buFontTx/>
              <a:buNone/>
            </a:pPr>
            <a:r>
              <a:rPr lang="en-US" i="1" smtClean="0"/>
              <a:t>Two types</a:t>
            </a:r>
          </a:p>
          <a:p>
            <a:pPr eaLnBrk="1" hangingPunct="1">
              <a:buFontTx/>
              <a:buNone/>
            </a:pPr>
            <a:r>
              <a:rPr lang="en-US" sz="4000" b="1" smtClean="0">
                <a:solidFill>
                  <a:schemeClr val="folHlink"/>
                </a:solidFill>
              </a:rPr>
              <a:t>SBS - Rubber</a:t>
            </a:r>
          </a:p>
          <a:p>
            <a:pPr eaLnBrk="1" hangingPunct="1">
              <a:buFontTx/>
              <a:buNone/>
            </a:pPr>
            <a:r>
              <a:rPr lang="en-US" sz="4000" b="1" smtClean="0">
                <a:solidFill>
                  <a:schemeClr val="hlink"/>
                </a:solidFill>
              </a:rPr>
              <a:t>APP - Plastic</a:t>
            </a:r>
          </a:p>
        </p:txBody>
      </p:sp>
      <p:pic>
        <p:nvPicPr>
          <p:cNvPr id="39940" name="Picture 4"/>
          <p:cNvPicPr>
            <a:picLocks noGrp="1" noChangeAspect="1" noChangeArrowheads="1"/>
          </p:cNvPicPr>
          <p:nvPr>
            <p:ph sz="half" idx="1"/>
          </p:nvPr>
        </p:nvPicPr>
        <p:blipFill>
          <a:blip r:embed="rId2" cstate="screen"/>
          <a:srcRect/>
          <a:stretch>
            <a:fillRect/>
          </a:stretch>
        </p:blipFill>
        <p:spPr>
          <a:xfrm>
            <a:off x="4495800" y="2362200"/>
            <a:ext cx="4021138" cy="4343400"/>
          </a:xfr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a:xfrm>
            <a:off x="457200" y="838200"/>
            <a:ext cx="8229600" cy="1143000"/>
          </a:xfrm>
        </p:spPr>
        <p:txBody>
          <a:bodyPr/>
          <a:lstStyle/>
          <a:p>
            <a:pPr eaLnBrk="1" hangingPunct="1"/>
            <a:r>
              <a:rPr lang="en-US" smtClean="0"/>
              <a:t>Granule Surfacing</a:t>
            </a:r>
          </a:p>
        </p:txBody>
      </p:sp>
      <p:pic>
        <p:nvPicPr>
          <p:cNvPr id="2053" name="Picture 2" descr="C:\Documents and Settings\AndersonDavid\My Documents\My Pictures\PB8996-LIED CENTER\PB8996-LIED CENTER 001.jpg"/>
          <p:cNvPicPr>
            <a:picLocks noChangeAspect="1" noChangeArrowheads="1"/>
          </p:cNvPicPr>
          <p:nvPr/>
        </p:nvPicPr>
        <p:blipFill>
          <a:blip r:embed="rId3" cstate="screen"/>
          <a:srcRect/>
          <a:stretch>
            <a:fillRect/>
          </a:stretch>
        </p:blipFill>
        <p:spPr bwMode="auto">
          <a:xfrm>
            <a:off x="381000" y="2057400"/>
            <a:ext cx="2667000" cy="2286000"/>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457200" y="4513263"/>
          <a:ext cx="2667000" cy="2344737"/>
        </p:xfrm>
        <a:graphic>
          <a:graphicData uri="http://schemas.openxmlformats.org/presentationml/2006/ole">
            <p:oleObj spid="_x0000_s2050" name="Image Document" r:id="rId4" imgW="7410600" imgH="5562720" progId="">
              <p:embed/>
            </p:oleObj>
          </a:graphicData>
        </a:graphic>
      </p:graphicFrame>
      <p:graphicFrame>
        <p:nvGraphicFramePr>
          <p:cNvPr id="2051" name="Object 3"/>
          <p:cNvGraphicFramePr>
            <a:graphicFrameLocks noChangeAspect="1"/>
          </p:cNvGraphicFramePr>
          <p:nvPr>
            <p:ph idx="1"/>
          </p:nvPr>
        </p:nvGraphicFramePr>
        <p:xfrm>
          <a:off x="3276600" y="4465638"/>
          <a:ext cx="2971800" cy="2392362"/>
        </p:xfrm>
        <a:graphic>
          <a:graphicData uri="http://schemas.openxmlformats.org/presentationml/2006/ole">
            <p:oleObj spid="_x0000_s2051" name="Photo Editor Photo" r:id="rId5" imgW="11428571" imgH="6409524" progId="">
              <p:embed/>
            </p:oleObj>
          </a:graphicData>
        </a:graphic>
      </p:graphicFrame>
      <p:pic>
        <p:nvPicPr>
          <p:cNvPr id="2054" name="Picture 4" descr="C:\Documents and Settings\AndersonDavid\My Documents\My Pictures\week ending 01-01-11\week ending 01-01-11 086.jpg"/>
          <p:cNvPicPr>
            <a:picLocks noChangeAspect="1" noChangeArrowheads="1"/>
          </p:cNvPicPr>
          <p:nvPr/>
        </p:nvPicPr>
        <p:blipFill>
          <a:blip r:embed="rId6" cstate="screen"/>
          <a:srcRect/>
          <a:stretch>
            <a:fillRect/>
          </a:stretch>
        </p:blipFill>
        <p:spPr bwMode="auto">
          <a:xfrm>
            <a:off x="3124200" y="1981200"/>
            <a:ext cx="2971800" cy="2400300"/>
          </a:xfrm>
          <a:prstGeom prst="rect">
            <a:avLst/>
          </a:prstGeom>
          <a:noFill/>
          <a:ln w="9525">
            <a:noFill/>
            <a:miter lim="800000"/>
            <a:headEnd/>
            <a:tailEnd/>
          </a:ln>
        </p:spPr>
      </p:pic>
      <p:sp>
        <p:nvSpPr>
          <p:cNvPr id="2055" name="Rectangle 7"/>
          <p:cNvSpPr>
            <a:spLocks noChangeArrowheads="1"/>
          </p:cNvSpPr>
          <p:nvPr/>
        </p:nvSpPr>
        <p:spPr bwMode="auto">
          <a:xfrm>
            <a:off x="6172200" y="1752600"/>
            <a:ext cx="2971800" cy="3846513"/>
          </a:xfrm>
          <a:prstGeom prst="rect">
            <a:avLst/>
          </a:prstGeom>
          <a:noFill/>
          <a:ln w="9525">
            <a:noFill/>
            <a:miter lim="800000"/>
            <a:headEnd/>
            <a:tailEnd/>
          </a:ln>
        </p:spPr>
        <p:txBody>
          <a:bodyPr>
            <a:spAutoFit/>
          </a:bodyPr>
          <a:lstStyle/>
          <a:p>
            <a:r>
              <a:rPr lang="en-US" sz="2800"/>
              <a:t>APP and SBS systems:</a:t>
            </a:r>
          </a:p>
          <a:p>
            <a:r>
              <a:rPr lang="en-US" sz="2800"/>
              <a:t>Aesthetics</a:t>
            </a:r>
          </a:p>
          <a:p>
            <a:pPr lvl="1"/>
            <a:r>
              <a:rPr lang="en-US" sz="2400"/>
              <a:t>Many colors available</a:t>
            </a:r>
          </a:p>
          <a:p>
            <a:r>
              <a:rPr lang="en-US" sz="2800">
                <a:solidFill>
                  <a:srgbClr val="FF0000"/>
                </a:solidFill>
              </a:rPr>
              <a:t>ULTRAWHITE</a:t>
            </a:r>
            <a:r>
              <a:rPr lang="en-US" sz="2800"/>
              <a:t> &amp; Acrylic coated meet EPA Energy Star criteria</a:t>
            </a:r>
          </a:p>
        </p:txBody>
      </p:sp>
      <p:cxnSp>
        <p:nvCxnSpPr>
          <p:cNvPr id="10" name="Straight Arrow Connector 9"/>
          <p:cNvCxnSpPr/>
          <p:nvPr/>
        </p:nvCxnSpPr>
        <p:spPr>
          <a:xfrm rot="16200000" flipV="1">
            <a:off x="5867400" y="3200400"/>
            <a:ext cx="609600" cy="457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762000"/>
            <a:ext cx="8610600" cy="769938"/>
          </a:xfrm>
        </p:spPr>
        <p:txBody>
          <a:bodyPr/>
          <a:lstStyle/>
          <a:p>
            <a:pPr eaLnBrk="1" hangingPunct="1"/>
            <a:r>
              <a:rPr lang="en-US" smtClean="0"/>
              <a:t>WHY COATINGS</a:t>
            </a:r>
            <a:endParaRPr lang="en-US" i="1" smtClean="0"/>
          </a:p>
        </p:txBody>
      </p:sp>
      <p:sp>
        <p:nvSpPr>
          <p:cNvPr id="3076" name="Rectangle 3"/>
          <p:cNvSpPr>
            <a:spLocks noGrp="1" noChangeArrowheads="1"/>
          </p:cNvSpPr>
          <p:nvPr>
            <p:ph type="body" sz="half" idx="2"/>
          </p:nvPr>
        </p:nvSpPr>
        <p:spPr>
          <a:xfrm>
            <a:off x="5410200" y="1828800"/>
            <a:ext cx="3733800" cy="3810000"/>
          </a:xfrm>
        </p:spPr>
        <p:txBody>
          <a:bodyPr/>
          <a:lstStyle/>
          <a:p>
            <a:pPr eaLnBrk="1" hangingPunct="1">
              <a:buFontTx/>
              <a:buNone/>
            </a:pPr>
            <a:r>
              <a:rPr lang="en-US" sz="3600" smtClean="0"/>
              <a:t>Fiberglass mat near the top of a modified sheet will not stop deterioration  </a:t>
            </a:r>
          </a:p>
          <a:p>
            <a:pPr eaLnBrk="1" hangingPunct="1"/>
            <a:endParaRPr lang="en-US" sz="3600" smtClean="0"/>
          </a:p>
        </p:txBody>
      </p:sp>
      <p:sp>
        <p:nvSpPr>
          <p:cNvPr id="3077" name="Rectangle 4"/>
          <p:cNvSpPr>
            <a:spLocks noChangeArrowheads="1"/>
          </p:cNvSpPr>
          <p:nvPr/>
        </p:nvSpPr>
        <p:spPr bwMode="auto">
          <a:xfrm>
            <a:off x="1828800" y="1371600"/>
            <a:ext cx="9144000" cy="0"/>
          </a:xfrm>
          <a:prstGeom prst="rect">
            <a:avLst/>
          </a:prstGeom>
          <a:noFill/>
          <a:ln w="9525">
            <a:noFill/>
            <a:miter lim="800000"/>
            <a:headEnd/>
            <a:tailEnd/>
          </a:ln>
        </p:spPr>
        <p:txBody>
          <a:bodyPr>
            <a:spAutoFit/>
          </a:bodyPr>
          <a:lstStyle/>
          <a:p>
            <a:endParaRPr lang="en-US"/>
          </a:p>
        </p:txBody>
      </p:sp>
      <p:sp>
        <p:nvSpPr>
          <p:cNvPr id="3078" name="Rectangle 5"/>
          <p:cNvSpPr>
            <a:spLocks noChangeArrowheads="1"/>
          </p:cNvSpPr>
          <p:nvPr/>
        </p:nvSpPr>
        <p:spPr bwMode="auto">
          <a:xfrm>
            <a:off x="1828800" y="1233488"/>
            <a:ext cx="9144000" cy="0"/>
          </a:xfrm>
          <a:prstGeom prst="rect">
            <a:avLst/>
          </a:prstGeom>
          <a:noFill/>
          <a:ln w="9525">
            <a:noFill/>
            <a:miter lim="800000"/>
            <a:headEnd/>
            <a:tailEnd/>
          </a:ln>
        </p:spPr>
        <p:txBody>
          <a:bodyPr>
            <a:spAutoFit/>
          </a:bodyPr>
          <a:lstStyle/>
          <a:p>
            <a:endParaRPr lang="en-US"/>
          </a:p>
        </p:txBody>
      </p:sp>
      <p:graphicFrame>
        <p:nvGraphicFramePr>
          <p:cNvPr id="3074" name="Object 6"/>
          <p:cNvGraphicFramePr>
            <a:graphicFrameLocks noChangeAspect="1"/>
          </p:cNvGraphicFramePr>
          <p:nvPr/>
        </p:nvGraphicFramePr>
        <p:xfrm>
          <a:off x="304800" y="1828800"/>
          <a:ext cx="5181600" cy="4148138"/>
        </p:xfrm>
        <a:graphic>
          <a:graphicData uri="http://schemas.openxmlformats.org/presentationml/2006/ole">
            <p:oleObj spid="_x0000_s3074" r:id="rId3" imgW="6306855" imgH="3663863" progId="">
              <p:embed/>
            </p:oleObj>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81000" y="990600"/>
            <a:ext cx="8382000" cy="1446213"/>
          </a:xfrm>
          <a:prstGeom prst="rect">
            <a:avLst/>
          </a:prstGeom>
          <a:noFill/>
          <a:ln w="9525">
            <a:noFill/>
            <a:miter lim="800000"/>
            <a:headEnd/>
            <a:tailEnd/>
          </a:ln>
        </p:spPr>
        <p:txBody>
          <a:bodyPr>
            <a:spAutoFit/>
          </a:bodyPr>
          <a:lstStyle/>
          <a:p>
            <a:pPr algn="ctr" eaLnBrk="0" hangingPunct="0"/>
            <a:r>
              <a:rPr lang="en-US" sz="4400" b="1">
                <a:latin typeface="Tahoma" pitchFamily="34" charset="0"/>
              </a:rPr>
              <a:t>New High Reflectivity Products for Asphalt</a:t>
            </a:r>
            <a:endParaRPr lang="en-US" altLang="en-US" sz="4400" b="1">
              <a:latin typeface="Tahoma" pitchFamily="34" charset="0"/>
            </a:endParaRPr>
          </a:p>
        </p:txBody>
      </p:sp>
      <p:sp>
        <p:nvSpPr>
          <p:cNvPr id="40963" name="Text Box 3"/>
          <p:cNvSpPr txBox="1">
            <a:spLocks noChangeArrowheads="1"/>
          </p:cNvSpPr>
          <p:nvPr/>
        </p:nvSpPr>
        <p:spPr bwMode="auto">
          <a:xfrm>
            <a:off x="523875" y="2362200"/>
            <a:ext cx="8094663" cy="3951288"/>
          </a:xfrm>
          <a:prstGeom prst="rect">
            <a:avLst/>
          </a:prstGeom>
          <a:noFill/>
          <a:ln w="9525">
            <a:noFill/>
            <a:miter lim="800000"/>
            <a:headEnd/>
            <a:tailEnd/>
          </a:ln>
        </p:spPr>
        <p:txBody>
          <a:bodyPr>
            <a:spAutoFit/>
          </a:bodyPr>
          <a:lstStyle/>
          <a:p>
            <a:pPr>
              <a:lnSpc>
                <a:spcPct val="90000"/>
              </a:lnSpc>
              <a:spcBef>
                <a:spcPct val="20000"/>
              </a:spcBef>
              <a:buSzPct val="120000"/>
              <a:buFont typeface="Arial" charset="0"/>
              <a:buChar char="•"/>
            </a:pPr>
            <a:r>
              <a:rPr lang="en-US" sz="3200" b="1">
                <a:latin typeface="Times New Roman" pitchFamily="18" charset="0"/>
              </a:rPr>
              <a:t>Two Coat Acrylic Roof Coating System</a:t>
            </a:r>
          </a:p>
          <a:p>
            <a:pPr marL="688975" lvl="1" indent="-231775">
              <a:lnSpc>
                <a:spcPct val="90000"/>
              </a:lnSpc>
              <a:spcBef>
                <a:spcPct val="20000"/>
              </a:spcBef>
              <a:buFont typeface="Arial" charset="0"/>
              <a:buChar char="•"/>
            </a:pPr>
            <a:r>
              <a:rPr lang="en-US" sz="2800" b="1">
                <a:latin typeface="Times New Roman" pitchFamily="18" charset="0"/>
              </a:rPr>
              <a:t>First acrylic coating systems that</a:t>
            </a:r>
          </a:p>
          <a:p>
            <a:pPr marL="979488" lvl="2">
              <a:lnSpc>
                <a:spcPct val="90000"/>
              </a:lnSpc>
              <a:spcBef>
                <a:spcPct val="20000"/>
              </a:spcBef>
              <a:buSzPct val="120000"/>
              <a:buFont typeface="Arial" charset="0"/>
              <a:buChar char="•"/>
            </a:pPr>
            <a:r>
              <a:rPr lang="en-US" sz="2400" b="1">
                <a:latin typeface="Times New Roman" pitchFamily="18" charset="0"/>
              </a:rPr>
              <a:t>Bond well to smooth asphalt: BUR or APP</a:t>
            </a:r>
          </a:p>
          <a:p>
            <a:pPr marL="979488" lvl="2">
              <a:lnSpc>
                <a:spcPct val="90000"/>
              </a:lnSpc>
              <a:spcBef>
                <a:spcPct val="20000"/>
              </a:spcBef>
              <a:buSzPct val="120000"/>
              <a:buFont typeface="Arial" charset="0"/>
              <a:buChar char="•"/>
            </a:pPr>
            <a:r>
              <a:rPr lang="en-US" sz="2400" b="1">
                <a:latin typeface="Times New Roman" pitchFamily="18" charset="0"/>
              </a:rPr>
              <a:t>Do not stain from asphalt oils</a:t>
            </a:r>
          </a:p>
          <a:p>
            <a:pPr marL="979488" lvl="2">
              <a:lnSpc>
                <a:spcPct val="90000"/>
              </a:lnSpc>
              <a:spcBef>
                <a:spcPct val="20000"/>
              </a:spcBef>
              <a:buSzPct val="120000"/>
              <a:buFont typeface="Arial" charset="0"/>
              <a:buChar char="•"/>
            </a:pPr>
            <a:r>
              <a:rPr lang="en-US" sz="2400" b="1">
                <a:latin typeface="Times New Roman" pitchFamily="18" charset="0"/>
              </a:rPr>
              <a:t>Improve ponding performance</a:t>
            </a:r>
          </a:p>
          <a:p>
            <a:pPr marL="688975" lvl="1" indent="-231775">
              <a:lnSpc>
                <a:spcPct val="90000"/>
              </a:lnSpc>
              <a:spcBef>
                <a:spcPct val="20000"/>
              </a:spcBef>
              <a:buFont typeface="Arial" charset="0"/>
              <a:buChar char="•"/>
            </a:pPr>
            <a:r>
              <a:rPr lang="en-US" sz="2800" b="1">
                <a:latin typeface="Times New Roman" pitchFamily="18" charset="0"/>
              </a:rPr>
              <a:t>Meet EPA Energy Star and the Cool Roof Ratings Council requirements for both reflectivity and emissivity</a:t>
            </a:r>
          </a:p>
          <a:p>
            <a:pPr marL="979488" lvl="2">
              <a:lnSpc>
                <a:spcPct val="90000"/>
              </a:lnSpc>
              <a:spcBef>
                <a:spcPct val="20000"/>
              </a:spcBef>
              <a:buFont typeface="Arial" charset="0"/>
              <a:buChar char="•"/>
            </a:pPr>
            <a:r>
              <a:rPr lang="en-US" sz="2800" b="1">
                <a:latin typeface="Times New Roman" pitchFamily="18" charset="0"/>
              </a:rPr>
              <a:t>No aluminum coating can do this</a:t>
            </a:r>
            <a:endParaRPr lang="en-US" sz="4400" b="1">
              <a:latin typeface="Times New Roman"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62000" y="990600"/>
            <a:ext cx="7793038" cy="1371600"/>
          </a:xfrm>
        </p:spPr>
        <p:txBody>
          <a:bodyPr/>
          <a:lstStyle/>
          <a:p>
            <a:pPr eaLnBrk="1" hangingPunct="1"/>
            <a:r>
              <a:rPr lang="en-US" b="1" smtClean="0">
                <a:solidFill>
                  <a:schemeClr val="tx1"/>
                </a:solidFill>
              </a:rPr>
              <a:t>Two Coat Acrylic </a:t>
            </a:r>
            <a:br>
              <a:rPr lang="en-US" b="1" smtClean="0">
                <a:solidFill>
                  <a:schemeClr val="tx1"/>
                </a:solidFill>
              </a:rPr>
            </a:br>
            <a:r>
              <a:rPr lang="en-US" b="1" smtClean="0">
                <a:solidFill>
                  <a:schemeClr val="tx1"/>
                </a:solidFill>
              </a:rPr>
              <a:t>Roof Coating System</a:t>
            </a:r>
          </a:p>
        </p:txBody>
      </p:sp>
      <p:pic>
        <p:nvPicPr>
          <p:cNvPr id="41987" name="Picture 3" descr="033"/>
          <p:cNvPicPr>
            <a:picLocks noChangeAspect="1" noChangeArrowheads="1"/>
          </p:cNvPicPr>
          <p:nvPr/>
        </p:nvPicPr>
        <p:blipFill>
          <a:blip r:embed="rId2" cstate="screen"/>
          <a:srcRect/>
          <a:stretch>
            <a:fillRect/>
          </a:stretch>
        </p:blipFill>
        <p:spPr bwMode="auto">
          <a:xfrm>
            <a:off x="3429000" y="2438400"/>
            <a:ext cx="5181600" cy="4102100"/>
          </a:xfrm>
          <a:prstGeom prst="rect">
            <a:avLst/>
          </a:prstGeom>
          <a:noFill/>
          <a:ln w="9525">
            <a:noFill/>
            <a:miter lim="800000"/>
            <a:headEnd/>
            <a:tailEnd/>
          </a:ln>
        </p:spPr>
      </p:pic>
      <p:sp>
        <p:nvSpPr>
          <p:cNvPr id="41988" name="Text Box 4"/>
          <p:cNvSpPr txBox="1">
            <a:spLocks noChangeArrowheads="1"/>
          </p:cNvSpPr>
          <p:nvPr/>
        </p:nvSpPr>
        <p:spPr bwMode="auto">
          <a:xfrm>
            <a:off x="228600" y="3200400"/>
            <a:ext cx="2819400" cy="1938338"/>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Acrylic Top Coat being spray applied over Base Coat on a six year old APP Granule roof in AZ</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04800" y="1143000"/>
            <a:ext cx="8458200" cy="1143000"/>
          </a:xfrm>
        </p:spPr>
        <p:txBody>
          <a:bodyPr/>
          <a:lstStyle/>
          <a:p>
            <a:pPr eaLnBrk="1" hangingPunct="1"/>
            <a:r>
              <a:rPr lang="en-US" sz="3200" b="1" smtClean="0">
                <a:solidFill>
                  <a:schemeClr val="tx1"/>
                </a:solidFill>
              </a:rPr>
              <a:t>Acrylic Roof Coating System on Granule Surfaced Modified Bitumen</a:t>
            </a:r>
          </a:p>
        </p:txBody>
      </p:sp>
      <p:sp>
        <p:nvSpPr>
          <p:cNvPr id="43011" name="Text Box 5"/>
          <p:cNvSpPr txBox="1">
            <a:spLocks noChangeArrowheads="1"/>
          </p:cNvSpPr>
          <p:nvPr/>
        </p:nvSpPr>
        <p:spPr bwMode="auto">
          <a:xfrm>
            <a:off x="838200" y="2133600"/>
            <a:ext cx="2438400" cy="457200"/>
          </a:xfrm>
          <a:prstGeom prst="rect">
            <a:avLst/>
          </a:prstGeom>
          <a:noFill/>
          <a:ln w="9525">
            <a:noFill/>
            <a:miter lim="800000"/>
            <a:headEnd/>
            <a:tailEnd/>
          </a:ln>
        </p:spPr>
        <p:txBody>
          <a:bodyPr>
            <a:spAutoFit/>
          </a:bodyPr>
          <a:lstStyle/>
          <a:p>
            <a:pPr>
              <a:spcBef>
                <a:spcPct val="50000"/>
              </a:spcBef>
            </a:pPr>
            <a:endParaRPr lang="en-US" sz="2400">
              <a:latin typeface="Tahoma" pitchFamily="34" charset="0"/>
            </a:endParaRPr>
          </a:p>
        </p:txBody>
      </p:sp>
      <p:sp>
        <p:nvSpPr>
          <p:cNvPr id="43012" name="Text Box 6"/>
          <p:cNvSpPr txBox="1">
            <a:spLocks noChangeArrowheads="1"/>
          </p:cNvSpPr>
          <p:nvPr/>
        </p:nvSpPr>
        <p:spPr bwMode="auto">
          <a:xfrm>
            <a:off x="1600200" y="2209800"/>
            <a:ext cx="1295400" cy="457200"/>
          </a:xfrm>
          <a:prstGeom prst="rect">
            <a:avLst/>
          </a:prstGeom>
          <a:noFill/>
          <a:ln w="9525">
            <a:noFill/>
            <a:miter lim="800000"/>
            <a:headEnd/>
            <a:tailEnd/>
          </a:ln>
        </p:spPr>
        <p:txBody>
          <a:bodyPr>
            <a:spAutoFit/>
          </a:bodyPr>
          <a:lstStyle/>
          <a:p>
            <a:pPr>
              <a:spcBef>
                <a:spcPct val="50000"/>
              </a:spcBef>
            </a:pPr>
            <a:r>
              <a:rPr lang="en-US" sz="2400" b="1">
                <a:solidFill>
                  <a:schemeClr val="tx2"/>
                </a:solidFill>
              </a:rPr>
              <a:t>Before</a:t>
            </a:r>
          </a:p>
        </p:txBody>
      </p:sp>
      <p:sp>
        <p:nvSpPr>
          <p:cNvPr id="43013" name="Text Box 7"/>
          <p:cNvSpPr txBox="1">
            <a:spLocks noChangeArrowheads="1"/>
          </p:cNvSpPr>
          <p:nvPr/>
        </p:nvSpPr>
        <p:spPr bwMode="auto">
          <a:xfrm>
            <a:off x="6248400" y="2209800"/>
            <a:ext cx="1295400" cy="457200"/>
          </a:xfrm>
          <a:prstGeom prst="rect">
            <a:avLst/>
          </a:prstGeom>
          <a:noFill/>
          <a:ln w="9525">
            <a:noFill/>
            <a:miter lim="800000"/>
            <a:headEnd/>
            <a:tailEnd/>
          </a:ln>
        </p:spPr>
        <p:txBody>
          <a:bodyPr>
            <a:spAutoFit/>
          </a:bodyPr>
          <a:lstStyle/>
          <a:p>
            <a:pPr>
              <a:spcBef>
                <a:spcPct val="50000"/>
              </a:spcBef>
            </a:pPr>
            <a:r>
              <a:rPr lang="en-US" sz="2400" b="1">
                <a:solidFill>
                  <a:schemeClr val="tx2"/>
                </a:solidFill>
              </a:rPr>
              <a:t>After</a:t>
            </a:r>
          </a:p>
        </p:txBody>
      </p:sp>
      <p:pic>
        <p:nvPicPr>
          <p:cNvPr id="43014" name="Picture 4"/>
          <p:cNvPicPr>
            <a:picLocks noChangeAspect="1" noChangeArrowheads="1"/>
          </p:cNvPicPr>
          <p:nvPr/>
        </p:nvPicPr>
        <p:blipFill>
          <a:blip r:embed="rId2" cstate="screen"/>
          <a:srcRect/>
          <a:stretch>
            <a:fillRect/>
          </a:stretch>
        </p:blipFill>
        <p:spPr bwMode="auto">
          <a:xfrm>
            <a:off x="228600" y="2819400"/>
            <a:ext cx="4381500" cy="2514600"/>
          </a:xfrm>
          <a:prstGeom prst="rect">
            <a:avLst/>
          </a:prstGeom>
          <a:noFill/>
          <a:ln w="9525">
            <a:noFill/>
            <a:miter lim="800000"/>
            <a:headEnd/>
            <a:tailEnd/>
          </a:ln>
        </p:spPr>
      </p:pic>
      <p:pic>
        <p:nvPicPr>
          <p:cNvPr id="43015" name="Picture 5"/>
          <p:cNvPicPr>
            <a:picLocks noChangeAspect="1" noChangeArrowheads="1"/>
          </p:cNvPicPr>
          <p:nvPr/>
        </p:nvPicPr>
        <p:blipFill>
          <a:blip r:embed="rId3" cstate="screen"/>
          <a:srcRect/>
          <a:stretch>
            <a:fillRect/>
          </a:stretch>
        </p:blipFill>
        <p:spPr bwMode="auto">
          <a:xfrm>
            <a:off x="4724400" y="2819400"/>
            <a:ext cx="4229100"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85800" y="1066800"/>
            <a:ext cx="8610600" cy="1143000"/>
          </a:xfrm>
          <a:prstGeom prst="rect">
            <a:avLst/>
          </a:prstGeom>
          <a:noFill/>
          <a:ln w="9525">
            <a:noFill/>
            <a:miter lim="800000"/>
            <a:headEnd/>
            <a:tailEnd/>
          </a:ln>
        </p:spPr>
        <p:txBody>
          <a:bodyPr anchor="ctr"/>
          <a:lstStyle/>
          <a:p>
            <a:pPr algn="ctr"/>
            <a:r>
              <a:rPr lang="en-US" sz="3200" b="1">
                <a:latin typeface="Tahoma" pitchFamily="34" charset="0"/>
              </a:rPr>
              <a:t>Acrylic Base Coat with SuperSpreader </a:t>
            </a:r>
          </a:p>
          <a:p>
            <a:pPr algn="ctr"/>
            <a:r>
              <a:rPr lang="en-US" sz="3200" b="1">
                <a:latin typeface="Tahoma" pitchFamily="34" charset="0"/>
              </a:rPr>
              <a:t>over SBS Granule roof</a:t>
            </a:r>
          </a:p>
        </p:txBody>
      </p:sp>
      <p:pic>
        <p:nvPicPr>
          <p:cNvPr id="44035" name="Picture 3" descr="PHOTO"/>
          <p:cNvPicPr>
            <a:picLocks noChangeAspect="1" noChangeArrowheads="1"/>
          </p:cNvPicPr>
          <p:nvPr/>
        </p:nvPicPr>
        <p:blipFill>
          <a:blip r:embed="rId2" cstate="screen"/>
          <a:srcRect/>
          <a:stretch>
            <a:fillRect/>
          </a:stretch>
        </p:blipFill>
        <p:spPr bwMode="auto">
          <a:xfrm>
            <a:off x="990600" y="2101850"/>
            <a:ext cx="7086600" cy="4756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381000"/>
            <a:ext cx="9144000" cy="1143000"/>
          </a:xfrm>
          <a:prstGeom prst="rect">
            <a:avLst/>
          </a:prstGeom>
          <a:noFill/>
          <a:ln w="9525">
            <a:noFill/>
            <a:miter lim="800000"/>
            <a:headEnd/>
            <a:tailEnd/>
          </a:ln>
        </p:spPr>
        <p:txBody>
          <a:bodyPr anchor="ctr"/>
          <a:lstStyle/>
          <a:p>
            <a:pPr algn="ctr"/>
            <a:r>
              <a:rPr lang="en-US" sz="3200" b="1">
                <a:latin typeface="Tahoma" pitchFamily="34" charset="0"/>
              </a:rPr>
              <a:t>Acrylic Base Coat</a:t>
            </a:r>
          </a:p>
        </p:txBody>
      </p:sp>
      <p:pic>
        <p:nvPicPr>
          <p:cNvPr id="45059" name="Picture 3" descr="PHOTO"/>
          <p:cNvPicPr>
            <a:picLocks noChangeAspect="1" noChangeArrowheads="1"/>
          </p:cNvPicPr>
          <p:nvPr/>
        </p:nvPicPr>
        <p:blipFill>
          <a:blip r:embed="rId2" cstate="screen"/>
          <a:srcRect/>
          <a:stretch>
            <a:fillRect/>
          </a:stretch>
        </p:blipFill>
        <p:spPr bwMode="auto">
          <a:xfrm>
            <a:off x="3733800" y="3211513"/>
            <a:ext cx="5410200" cy="3646487"/>
          </a:xfrm>
          <a:prstGeom prst="rect">
            <a:avLst/>
          </a:prstGeom>
          <a:noFill/>
          <a:ln w="9525">
            <a:noFill/>
            <a:miter lim="800000"/>
            <a:headEnd/>
            <a:tailEnd/>
          </a:ln>
        </p:spPr>
      </p:pic>
      <p:pic>
        <p:nvPicPr>
          <p:cNvPr id="45060" name="Picture 4" descr="PHOTO"/>
          <p:cNvPicPr>
            <a:picLocks noChangeAspect="1" noChangeArrowheads="1"/>
          </p:cNvPicPr>
          <p:nvPr/>
        </p:nvPicPr>
        <p:blipFill>
          <a:blip r:embed="rId3" cstate="screen"/>
          <a:srcRect/>
          <a:stretch>
            <a:fillRect/>
          </a:stretch>
        </p:blipFill>
        <p:spPr bwMode="auto">
          <a:xfrm>
            <a:off x="0" y="1524000"/>
            <a:ext cx="4572000" cy="3195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p:txBody>
          <a:bodyPr/>
          <a:lstStyle/>
          <a:p>
            <a:pPr eaLnBrk="1" hangingPunct="1"/>
            <a:endParaRPr lang="en-US" smtClean="0"/>
          </a:p>
        </p:txBody>
      </p:sp>
      <p:pic>
        <p:nvPicPr>
          <p:cNvPr id="46083" name="Picture 2" descr="C:\Documents and Settings\AndersonDavid\My Documents\My Pictures\Week Ending 07-10-10\Week Ending 07-10-10 008.jpg"/>
          <p:cNvPicPr>
            <a:picLocks noChangeAspect="1" noChangeArrowheads="1"/>
          </p:cNvPicPr>
          <p:nvPr/>
        </p:nvPicPr>
        <p:blipFill>
          <a:blip r:embed="rId2" cstate="screen"/>
          <a:srcRect/>
          <a:stretch>
            <a:fillRect/>
          </a:stretch>
        </p:blipFill>
        <p:spPr bwMode="auto">
          <a:xfrm>
            <a:off x="0" y="1447800"/>
            <a:ext cx="9144000" cy="5410200"/>
          </a:xfrm>
          <a:prstGeom prst="rect">
            <a:avLst/>
          </a:prstGeom>
          <a:noFill/>
          <a:ln w="9525">
            <a:noFill/>
            <a:miter lim="800000"/>
            <a:headEnd/>
            <a:tailEnd/>
          </a:ln>
        </p:spPr>
      </p:pic>
      <p:sp>
        <p:nvSpPr>
          <p:cNvPr id="5" name="Rectangle 2"/>
          <p:cNvSpPr>
            <a:spLocks noGrp="1" noChangeArrowheads="1"/>
          </p:cNvSpPr>
          <p:nvPr>
            <p:ph type="title"/>
          </p:nvPr>
        </p:nvSpPr>
        <p:spPr>
          <a:xfrm>
            <a:off x="1371600" y="228600"/>
            <a:ext cx="8229600" cy="1143000"/>
          </a:xfrm>
        </p:spPr>
        <p:txBody>
          <a:bodyPr lIns="90488" tIns="44450" rIns="90488" bIns="44450" anchor="b"/>
          <a:lstStyle/>
          <a:p>
            <a:pPr eaLnBrk="1" hangingPunct="1">
              <a:defRPr/>
            </a:pPr>
            <a:r>
              <a:rPr lang="en-US" sz="3600" b="1" dirty="0">
                <a:solidFill>
                  <a:schemeClr val="tx1"/>
                </a:solidFill>
                <a:latin typeface="+mn-lt"/>
              </a:rPr>
              <a:t>SBS Hot Asphalt Application</a:t>
            </a:r>
            <a:endParaRPr lang="en-US" dirty="0">
              <a:latin typeface="+mn-lt"/>
            </a:endParaRPr>
          </a:p>
        </p:txBody>
      </p:sp>
      <p:sp>
        <p:nvSpPr>
          <p:cNvPr id="46085" name="Rectangle 5"/>
          <p:cNvSpPr>
            <a:spLocks noChangeArrowheads="1"/>
          </p:cNvSpPr>
          <p:nvPr/>
        </p:nvSpPr>
        <p:spPr bwMode="auto">
          <a:xfrm>
            <a:off x="0" y="6211888"/>
            <a:ext cx="9144000" cy="646112"/>
          </a:xfrm>
          <a:prstGeom prst="rect">
            <a:avLst/>
          </a:prstGeom>
          <a:noFill/>
          <a:ln w="9525">
            <a:noFill/>
            <a:miter lim="800000"/>
            <a:headEnd/>
            <a:tailEnd/>
          </a:ln>
        </p:spPr>
        <p:txBody>
          <a:bodyPr>
            <a:spAutoFit/>
          </a:bodyPr>
          <a:lstStyle/>
          <a:p>
            <a:r>
              <a:rPr lang="en-US" b="1">
                <a:solidFill>
                  <a:schemeClr val="bg1"/>
                </a:solidFill>
              </a:rPr>
              <a:t>The asphalt temperature must be a minimum of 400°F at the point of contact with the membrane. Asphalt must be type III or IV or Firestone SEBS asphalt</a:t>
            </a:r>
            <a:r>
              <a:rPr lang="en-US" sz="1600" b="1">
                <a:solidFill>
                  <a:schemeClr val="bg1"/>
                </a:solidFill>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36600" y="546100"/>
            <a:ext cx="7670800" cy="736600"/>
          </a:xfrm>
        </p:spPr>
        <p:txBody>
          <a:bodyPr lIns="87312" tIns="44449" rIns="87312" bIns="44449"/>
          <a:lstStyle/>
          <a:p>
            <a:pPr defTabSz="825500" eaLnBrk="1" hangingPunct="1"/>
            <a:r>
              <a:rPr lang="en-US" sz="6400" smtClean="0"/>
              <a:t>Asphalt</a:t>
            </a:r>
          </a:p>
        </p:txBody>
      </p:sp>
      <p:sp>
        <p:nvSpPr>
          <p:cNvPr id="22531" name="Rectangle 3"/>
          <p:cNvSpPr>
            <a:spLocks noGrp="1" noChangeArrowheads="1"/>
          </p:cNvSpPr>
          <p:nvPr>
            <p:ph type="body" idx="1"/>
          </p:nvPr>
        </p:nvSpPr>
        <p:spPr>
          <a:xfrm>
            <a:off x="1190625" y="1454150"/>
            <a:ext cx="6762750" cy="2590800"/>
          </a:xfrm>
        </p:spPr>
        <p:txBody>
          <a:bodyPr lIns="87312" tIns="44449" rIns="87312" bIns="44449"/>
          <a:lstStyle/>
          <a:p>
            <a:pPr marL="411163" indent="-411163" defTabSz="825500" eaLnBrk="1" hangingPunct="1"/>
            <a:r>
              <a:rPr lang="en-US" sz="3600" smtClean="0"/>
              <a:t>Highly waterproof and durable</a:t>
            </a:r>
          </a:p>
          <a:p>
            <a:pPr marL="411163" indent="-411163" defTabSz="825500" eaLnBrk="1" hangingPunct="1"/>
            <a:r>
              <a:rPr lang="en-US" sz="3600" smtClean="0"/>
              <a:t>Naturally strong adhesive</a:t>
            </a:r>
          </a:p>
          <a:p>
            <a:pPr marL="411163" indent="-411163" defTabSz="825500" eaLnBrk="1" hangingPunct="1"/>
            <a:r>
              <a:rPr lang="en-US" sz="3600" smtClean="0"/>
              <a:t>Used for waterproofing dating back to the ancient Egyptians</a:t>
            </a:r>
          </a:p>
          <a:p>
            <a:pPr marL="411163" indent="-411163" defTabSz="825500" eaLnBrk="1" hangingPunct="1"/>
            <a:r>
              <a:rPr lang="en-US" sz="3600" smtClean="0"/>
              <a:t>Resistant to most acids, alkalis and salts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533400"/>
            <a:ext cx="9144000" cy="914400"/>
          </a:xfrm>
        </p:spPr>
        <p:txBody>
          <a:bodyPr/>
          <a:lstStyle/>
          <a:p>
            <a:pPr eaLnBrk="1" hangingPunct="1"/>
            <a:r>
              <a:rPr lang="en-US" sz="4000" b="1" smtClean="0"/>
              <a:t>Hot Application Requirements</a:t>
            </a:r>
          </a:p>
        </p:txBody>
      </p:sp>
      <p:sp>
        <p:nvSpPr>
          <p:cNvPr id="47107" name="Content Placeholder 2"/>
          <p:cNvSpPr>
            <a:spLocks noGrp="1"/>
          </p:cNvSpPr>
          <p:nvPr>
            <p:ph idx="1"/>
          </p:nvPr>
        </p:nvSpPr>
        <p:spPr>
          <a:xfrm>
            <a:off x="457200" y="1371600"/>
            <a:ext cx="8229600" cy="4525963"/>
          </a:xfrm>
        </p:spPr>
        <p:txBody>
          <a:bodyPr/>
          <a:lstStyle/>
          <a:p>
            <a:pPr eaLnBrk="1" hangingPunct="1"/>
            <a:r>
              <a:rPr lang="en-US" sz="2000" b="1" smtClean="0"/>
              <a:t>Remove all of the roll tape before installing the SBS sheet. </a:t>
            </a:r>
          </a:p>
          <a:p>
            <a:pPr eaLnBrk="1" hangingPunct="1"/>
            <a:r>
              <a:rPr lang="en-US" sz="2000" b="1" smtClean="0"/>
              <a:t>The asphalt temperature must be a minimum of 400°F at the point of contact with the membrane. Asphalt must be type III or IV or Firestone SEBS asphalt. </a:t>
            </a:r>
          </a:p>
          <a:p>
            <a:pPr eaLnBrk="1" hangingPunct="1"/>
            <a:r>
              <a:rPr lang="en-US" sz="2000" smtClean="0"/>
              <a:t> </a:t>
            </a:r>
            <a:r>
              <a:rPr lang="en-US" sz="2000" b="1" smtClean="0"/>
              <a:t>Allow rolls to relax prior to installation. Re-roll just prior to installation. </a:t>
            </a:r>
          </a:p>
          <a:p>
            <a:pPr eaLnBrk="1" hangingPunct="1"/>
            <a:r>
              <a:rPr lang="en-US" sz="2000" b="1" smtClean="0"/>
              <a:t>Laps of SBS cap sheet should never fall on top of base sheet laps. </a:t>
            </a:r>
          </a:p>
          <a:p>
            <a:pPr eaLnBrk="1" hangingPunct="1"/>
            <a:r>
              <a:rPr lang="en-US" sz="2000" b="1" smtClean="0"/>
              <a:t>Cut bottom sheet laps at a 45° angle as shown in Firestone Detail MB-LS-1</a:t>
            </a:r>
            <a:r>
              <a:rPr lang="en-US" sz="2000" smtClean="0"/>
              <a:t>. </a:t>
            </a:r>
            <a:r>
              <a:rPr lang="en-US" sz="2000" b="1" smtClean="0"/>
              <a:t> </a:t>
            </a:r>
          </a:p>
          <a:p>
            <a:pPr eaLnBrk="1" hangingPunct="1"/>
            <a:r>
              <a:rPr lang="en-US" sz="2000" b="1" smtClean="0"/>
              <a:t>Bleed-out should be no more than 3/4" wide</a:t>
            </a:r>
            <a:endParaRPr lang="en-US" sz="2000" smtClean="0"/>
          </a:p>
          <a:p>
            <a:pPr eaLnBrk="1" hangingPunct="1"/>
            <a:r>
              <a:rPr lang="en-US" sz="2000" b="1" smtClean="0"/>
              <a:t>All side laps must be a minimum of 3” and all end laps must be a minimum of 6”</a:t>
            </a:r>
          </a:p>
          <a:p>
            <a:pPr eaLnBrk="1" hangingPunct="1"/>
            <a:r>
              <a:rPr lang="en-US" sz="2000" b="1" smtClean="0"/>
              <a:t>Broadcast granules in bleed-out. </a:t>
            </a:r>
          </a:p>
          <a:p>
            <a:pPr eaLnBrk="1" hangingPunct="1"/>
            <a:endParaRPr lang="en-US" sz="2000" b="1" smtClean="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6096000"/>
            <a:ext cx="9144000" cy="762000"/>
          </a:xfrm>
        </p:spPr>
        <p:txBody>
          <a:bodyPr lIns="90488" tIns="44450" rIns="90488" bIns="44450" anchor="b"/>
          <a:lstStyle/>
          <a:p>
            <a:pPr eaLnBrk="1" hangingPunct="1"/>
            <a:r>
              <a:rPr lang="en-US" sz="3600" b="1" smtClean="0">
                <a:solidFill>
                  <a:schemeClr val="tx1"/>
                </a:solidFill>
                <a:latin typeface="Comic Sans MS" pitchFamily="66" charset="0"/>
              </a:rPr>
              <a:t>APP Torch Application</a:t>
            </a:r>
            <a:r>
              <a:rPr lang="en-US" smtClean="0"/>
              <a:t> </a:t>
            </a:r>
          </a:p>
        </p:txBody>
      </p:sp>
      <p:pic>
        <p:nvPicPr>
          <p:cNvPr id="48131" name="Picture 3"/>
          <p:cNvPicPr>
            <a:picLocks noChangeArrowheads="1"/>
          </p:cNvPicPr>
          <p:nvPr/>
        </p:nvPicPr>
        <p:blipFill>
          <a:blip r:embed="rId2" cstate="screen">
            <a:lum bright="30000" contrast="20000"/>
          </a:blip>
          <a:srcRect/>
          <a:stretch>
            <a:fillRect/>
          </a:stretch>
        </p:blipFill>
        <p:spPr bwMode="auto">
          <a:xfrm>
            <a:off x="228600" y="152400"/>
            <a:ext cx="8610600" cy="59436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609600"/>
            <a:ext cx="8229600" cy="1143000"/>
          </a:xfrm>
        </p:spPr>
        <p:txBody>
          <a:bodyPr/>
          <a:lstStyle/>
          <a:p>
            <a:pPr eaLnBrk="1" hangingPunct="1"/>
            <a:r>
              <a:rPr lang="en-US" smtClean="0"/>
              <a:t>APP Torch Application</a:t>
            </a:r>
          </a:p>
        </p:txBody>
      </p:sp>
      <p:sp>
        <p:nvSpPr>
          <p:cNvPr id="49155" name="Rectangle 3"/>
          <p:cNvSpPr>
            <a:spLocks noChangeArrowheads="1"/>
          </p:cNvSpPr>
          <p:nvPr/>
        </p:nvSpPr>
        <p:spPr bwMode="auto">
          <a:xfrm>
            <a:off x="457200" y="1600200"/>
            <a:ext cx="8229600" cy="5016500"/>
          </a:xfrm>
          <a:prstGeom prst="rect">
            <a:avLst/>
          </a:prstGeom>
          <a:noFill/>
          <a:ln w="9525">
            <a:noFill/>
            <a:miter lim="800000"/>
            <a:headEnd/>
            <a:tailEnd/>
          </a:ln>
        </p:spPr>
        <p:txBody>
          <a:bodyPr>
            <a:spAutoFit/>
          </a:bodyPr>
          <a:lstStyle/>
          <a:p>
            <a:pPr>
              <a:buFont typeface="Arial" charset="0"/>
              <a:buChar char="•"/>
            </a:pPr>
            <a:r>
              <a:rPr lang="en-US" sz="2000" b="1"/>
              <a:t>Remove all of the roll tape before membrane installation</a:t>
            </a:r>
            <a:r>
              <a:rPr lang="en-US" sz="2000"/>
              <a:t>. </a:t>
            </a:r>
          </a:p>
          <a:p>
            <a:pPr>
              <a:buFont typeface="Arial" charset="0"/>
              <a:buChar char="•"/>
            </a:pPr>
            <a:r>
              <a:rPr lang="en-US" sz="2000"/>
              <a:t> </a:t>
            </a:r>
            <a:r>
              <a:rPr lang="en-US" sz="2000" b="1"/>
              <a:t>Allow rolls to relax prior to installation. Re-roll just prior to installation. </a:t>
            </a:r>
          </a:p>
          <a:p>
            <a:pPr>
              <a:buFont typeface="Arial" charset="0"/>
              <a:buChar char="•"/>
            </a:pPr>
            <a:r>
              <a:rPr lang="en-US" sz="2000" b="1"/>
              <a:t>Laps of SBS cap sheet should never fall on top of base sheet laps</a:t>
            </a:r>
          </a:p>
          <a:p>
            <a:pPr>
              <a:buFont typeface="Arial" charset="0"/>
              <a:buChar char="•"/>
            </a:pPr>
            <a:r>
              <a:rPr lang="en-US" sz="2000" b="1"/>
              <a:t>All side laps must be a minimum of 3” and all end laps must be a minimum of 6”</a:t>
            </a:r>
            <a:endParaRPr lang="en-US" sz="2000"/>
          </a:p>
          <a:p>
            <a:pPr>
              <a:buFont typeface="Arial" charset="0"/>
              <a:buChar char="•"/>
            </a:pPr>
            <a:r>
              <a:rPr lang="en-US" sz="2000" b="1"/>
              <a:t>Using a "hook" or "cane" tool to move the roll, heat weld the re-rolled portion of the sheet. DO NOT STEP ON FRESHLY HEAT WELDED SHEETS! Be alert to insure the lap area of the installed sheet is heated, as well as the bottom of the sheet being applied.</a:t>
            </a:r>
          </a:p>
          <a:p>
            <a:pPr>
              <a:buFont typeface="Arial" charset="0"/>
              <a:buChar char="•"/>
            </a:pPr>
            <a:r>
              <a:rPr lang="en-US" sz="2000" b="1"/>
              <a:t>The welding temperature is correct when a 1/8 to ¼ inch wide flow of bitumen     is extruding from the side lap</a:t>
            </a:r>
            <a:r>
              <a:rPr lang="en-US" sz="2000"/>
              <a:t>.</a:t>
            </a:r>
          </a:p>
          <a:p>
            <a:pPr>
              <a:buFont typeface="Arial" charset="0"/>
              <a:buChar char="•"/>
            </a:pPr>
            <a:r>
              <a:rPr lang="en-US" sz="2000" b="1"/>
              <a:t>Cut bottom sheet laps at a 45° angle according to Detail MB-LS-1.</a:t>
            </a:r>
          </a:p>
          <a:p>
            <a:pPr>
              <a:buFont typeface="Arial" charset="0"/>
              <a:buChar char="•"/>
            </a:pPr>
            <a:r>
              <a:rPr lang="en-US" sz="2000"/>
              <a:t> </a:t>
            </a:r>
            <a:r>
              <a:rPr lang="en-US" sz="2000" b="1"/>
              <a:t>Embed granules on the receiving surface by heating the surface and toweling-in all granules until a uniform black surface coated with compound is achieved.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le 1"/>
          <p:cNvSpPr>
            <a:spLocks noGrp="1"/>
          </p:cNvSpPr>
          <p:nvPr>
            <p:ph type="title"/>
          </p:nvPr>
        </p:nvSpPr>
        <p:spPr>
          <a:xfrm>
            <a:off x="457200" y="990600"/>
            <a:ext cx="8229600" cy="1143000"/>
          </a:xfrm>
        </p:spPr>
        <p:txBody>
          <a:bodyPr/>
          <a:lstStyle/>
          <a:p>
            <a:pPr eaLnBrk="1" hangingPunct="1"/>
            <a:r>
              <a:rPr lang="en-US" altLang="en-US" smtClean="0"/>
              <a:t>Cold Adhesive Application</a:t>
            </a:r>
            <a:endParaRPr lang="en-US" smtClean="0"/>
          </a:p>
        </p:txBody>
      </p:sp>
      <p:pic>
        <p:nvPicPr>
          <p:cNvPr id="4101" name="Picture 2" descr="C:\Documents and Settings\AndersonDavid\My Documents\My Pictures\PB9630 (Washburn Rual High School-Area D1, D2)\PB9630 (Washburn Rual High School-Area D1, D2) 010.jpg"/>
          <p:cNvPicPr>
            <a:picLocks noGrp="1" noChangeAspect="1" noChangeArrowheads="1"/>
          </p:cNvPicPr>
          <p:nvPr>
            <p:ph idx="1"/>
          </p:nvPr>
        </p:nvPicPr>
        <p:blipFill>
          <a:blip r:embed="rId3" cstate="screen"/>
          <a:srcRect/>
          <a:stretch>
            <a:fillRect/>
          </a:stretch>
        </p:blipFill>
        <p:spPr>
          <a:xfrm>
            <a:off x="0" y="3657600"/>
            <a:ext cx="4038600" cy="3200400"/>
          </a:xfrm>
        </p:spPr>
      </p:pic>
      <p:graphicFrame>
        <p:nvGraphicFramePr>
          <p:cNvPr id="4098" name="Object 2"/>
          <p:cNvGraphicFramePr>
            <a:graphicFrameLocks noChangeAspect="1"/>
          </p:cNvGraphicFramePr>
          <p:nvPr/>
        </p:nvGraphicFramePr>
        <p:xfrm>
          <a:off x="4114800" y="2438400"/>
          <a:ext cx="5029200" cy="1219200"/>
        </p:xfrm>
        <a:graphic>
          <a:graphicData uri="http://schemas.openxmlformats.org/presentationml/2006/ole">
            <p:oleObj spid="_x0000_s4098" name="Photo Editor Photo" r:id="rId4" imgW="4971429" imgH="1952898" progId="">
              <p:embed/>
            </p:oleObj>
          </a:graphicData>
        </a:graphic>
      </p:graphicFrame>
      <p:sp>
        <p:nvSpPr>
          <p:cNvPr id="4102" name="Rectangle 5"/>
          <p:cNvSpPr>
            <a:spLocks noChangeArrowheads="1"/>
          </p:cNvSpPr>
          <p:nvPr/>
        </p:nvSpPr>
        <p:spPr bwMode="auto">
          <a:xfrm>
            <a:off x="0" y="2209800"/>
            <a:ext cx="4267200" cy="1200150"/>
          </a:xfrm>
          <a:prstGeom prst="rect">
            <a:avLst/>
          </a:prstGeom>
          <a:noFill/>
          <a:ln w="9525">
            <a:noFill/>
            <a:miter lim="800000"/>
            <a:headEnd/>
            <a:tailEnd/>
          </a:ln>
        </p:spPr>
        <p:txBody>
          <a:bodyPr>
            <a:spAutoFit/>
          </a:bodyPr>
          <a:lstStyle/>
          <a:p>
            <a:pPr marL="342900" indent="-342900" algn="ctr" eaLnBrk="0" hangingPunct="0">
              <a:lnSpc>
                <a:spcPct val="90000"/>
              </a:lnSpc>
              <a:buClr>
                <a:srgbClr val="0066CC"/>
              </a:buClr>
              <a:buSzPct val="120000"/>
              <a:buFont typeface="Wingdings" pitchFamily="2" charset="2"/>
              <a:buNone/>
            </a:pPr>
            <a:r>
              <a:rPr lang="en-US" altLang="en-US" sz="2000" b="1"/>
              <a:t>¼ inch notched neoprene squeegee</a:t>
            </a:r>
          </a:p>
          <a:p>
            <a:pPr marL="342900" indent="-342900" algn="ctr" eaLnBrk="0" hangingPunct="0">
              <a:lnSpc>
                <a:spcPct val="90000"/>
              </a:lnSpc>
              <a:buClr>
                <a:srgbClr val="0066CC"/>
              </a:buClr>
              <a:buSzPct val="120000"/>
              <a:buFont typeface="Wingdings" pitchFamily="2" charset="2"/>
              <a:buNone/>
            </a:pPr>
            <a:r>
              <a:rPr lang="en-US" altLang="en-US" sz="2000" b="1"/>
              <a:t>delivers proper amount of cold adhesive</a:t>
            </a:r>
          </a:p>
        </p:txBody>
      </p:sp>
      <p:graphicFrame>
        <p:nvGraphicFramePr>
          <p:cNvPr id="4099" name="Object 3"/>
          <p:cNvGraphicFramePr>
            <a:graphicFrameLocks noChangeAspect="1"/>
          </p:cNvGraphicFramePr>
          <p:nvPr/>
        </p:nvGraphicFramePr>
        <p:xfrm>
          <a:off x="4038600" y="3657600"/>
          <a:ext cx="5105400" cy="3200400"/>
        </p:xfrm>
        <a:graphic>
          <a:graphicData uri="http://schemas.openxmlformats.org/presentationml/2006/ole">
            <p:oleObj spid="_x0000_s4099" name="Image Document" r:id="rId5" imgW="8962920" imgH="6381720" progId="">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533400"/>
            <a:ext cx="8229600" cy="1143000"/>
          </a:xfrm>
        </p:spPr>
        <p:txBody>
          <a:bodyPr/>
          <a:lstStyle/>
          <a:p>
            <a:pPr eaLnBrk="1" hangingPunct="1"/>
            <a:r>
              <a:rPr lang="en-US" altLang="en-US" sz="3600" b="1" smtClean="0"/>
              <a:t>Cold Adhesive Spray</a:t>
            </a:r>
            <a:endParaRPr lang="en-US" sz="3600" b="1" smtClean="0">
              <a:solidFill>
                <a:schemeClr val="tx1"/>
              </a:solidFill>
            </a:endParaRPr>
          </a:p>
        </p:txBody>
      </p:sp>
      <p:pic>
        <p:nvPicPr>
          <p:cNvPr id="50179" name="Picture 3" descr="B tote pump on truck"/>
          <p:cNvPicPr>
            <a:picLocks noGrp="1" noChangeAspect="1" noChangeArrowheads="1"/>
          </p:cNvPicPr>
          <p:nvPr>
            <p:ph type="body" idx="1"/>
          </p:nvPr>
        </p:nvPicPr>
        <p:blipFill>
          <a:blip r:embed="rId2" cstate="screen"/>
          <a:srcRect/>
          <a:stretch>
            <a:fillRect/>
          </a:stretch>
        </p:blipFill>
        <p:spPr>
          <a:xfrm>
            <a:off x="4419600" y="1600200"/>
            <a:ext cx="4724400" cy="5257800"/>
          </a:xfrm>
        </p:spPr>
      </p:pic>
      <p:pic>
        <p:nvPicPr>
          <p:cNvPr id="50180" name="Picture 1" descr="C:\Documents and Settings\AndersonDavid\My Documents\My Pictures\week ending 01-01-11\week ending 01-01-11 082.jpg"/>
          <p:cNvPicPr>
            <a:picLocks noChangeAspect="1" noChangeArrowheads="1"/>
          </p:cNvPicPr>
          <p:nvPr/>
        </p:nvPicPr>
        <p:blipFill>
          <a:blip r:embed="rId3" cstate="screen"/>
          <a:srcRect/>
          <a:stretch>
            <a:fillRect/>
          </a:stretch>
        </p:blipFill>
        <p:spPr bwMode="auto">
          <a:xfrm>
            <a:off x="0" y="1600200"/>
            <a:ext cx="5181600" cy="2819400"/>
          </a:xfrm>
          <a:prstGeom prst="rect">
            <a:avLst/>
          </a:prstGeom>
          <a:noFill/>
          <a:ln w="9525">
            <a:noFill/>
            <a:miter lim="800000"/>
            <a:headEnd/>
            <a:tailEnd/>
          </a:ln>
        </p:spPr>
      </p:pic>
      <p:pic>
        <p:nvPicPr>
          <p:cNvPr id="50181" name="Picture 3" descr="B tote pump on truck"/>
          <p:cNvPicPr>
            <a:picLocks noGrp="1" noChangeAspect="1" noChangeArrowheads="1"/>
          </p:cNvPicPr>
          <p:nvPr>
            <p:ph type="body" idx="1"/>
          </p:nvPr>
        </p:nvPicPr>
        <p:blipFill>
          <a:blip r:embed="rId2" cstate="screen"/>
          <a:srcRect/>
          <a:stretch>
            <a:fillRect/>
          </a:stretch>
        </p:blipFill>
        <p:spPr>
          <a:xfrm>
            <a:off x="4724400" y="1600200"/>
            <a:ext cx="4419600" cy="5257800"/>
          </a:xfrm>
        </p:spPr>
      </p:pic>
      <p:pic>
        <p:nvPicPr>
          <p:cNvPr id="50182" name="Picture 3" descr="B tote pump on truck"/>
          <p:cNvPicPr>
            <a:picLocks noChangeAspect="1" noChangeArrowheads="1"/>
          </p:cNvPicPr>
          <p:nvPr/>
        </p:nvPicPr>
        <p:blipFill>
          <a:blip r:embed="rId2" cstate="screen"/>
          <a:srcRect/>
          <a:stretch>
            <a:fillRect/>
          </a:stretch>
        </p:blipFill>
        <p:spPr bwMode="auto">
          <a:xfrm>
            <a:off x="5105400" y="1600200"/>
            <a:ext cx="4038600" cy="2819400"/>
          </a:xfrm>
          <a:prstGeom prst="rect">
            <a:avLst/>
          </a:prstGeom>
          <a:noFill/>
          <a:ln w="9525">
            <a:noFill/>
            <a:miter lim="800000"/>
            <a:headEnd/>
            <a:tailEnd/>
          </a:ln>
        </p:spPr>
      </p:pic>
      <p:pic>
        <p:nvPicPr>
          <p:cNvPr id="50183" name="Picture 3" descr="O spraying adhesive"/>
          <p:cNvPicPr>
            <a:picLocks noChangeAspect="1" noChangeArrowheads="1"/>
          </p:cNvPicPr>
          <p:nvPr/>
        </p:nvPicPr>
        <p:blipFill>
          <a:blip r:embed="rId4" cstate="screen"/>
          <a:srcRect/>
          <a:stretch>
            <a:fillRect/>
          </a:stretch>
        </p:blipFill>
        <p:spPr bwMode="auto">
          <a:xfrm>
            <a:off x="0" y="4419600"/>
            <a:ext cx="91440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a:xfrm>
            <a:off x="457200" y="274638"/>
            <a:ext cx="8229600" cy="1020762"/>
          </a:xfrm>
        </p:spPr>
        <p:txBody>
          <a:bodyPr/>
          <a:lstStyle/>
          <a:p>
            <a:pPr eaLnBrk="1" hangingPunct="1"/>
            <a:r>
              <a:rPr lang="en-US" sz="3600" b="1" smtClean="0"/>
              <a:t>Multi-Purpose MB Cold</a:t>
            </a:r>
            <a:br>
              <a:rPr lang="en-US" sz="3600" b="1" smtClean="0"/>
            </a:br>
            <a:r>
              <a:rPr lang="en-US" sz="3600" b="1" smtClean="0"/>
              <a:t> Adhesive Applications</a:t>
            </a:r>
          </a:p>
        </p:txBody>
      </p:sp>
      <p:sp>
        <p:nvSpPr>
          <p:cNvPr id="51203" name="Content Placeholder 4"/>
          <p:cNvSpPr>
            <a:spLocks noGrp="1"/>
          </p:cNvSpPr>
          <p:nvPr>
            <p:ph sz="half" idx="1"/>
          </p:nvPr>
        </p:nvSpPr>
        <p:spPr>
          <a:xfrm>
            <a:off x="0" y="2133600"/>
            <a:ext cx="4114800" cy="4572000"/>
          </a:xfrm>
        </p:spPr>
        <p:txBody>
          <a:bodyPr/>
          <a:lstStyle/>
          <a:p>
            <a:pPr eaLnBrk="1" hangingPunct="1"/>
            <a:r>
              <a:rPr lang="en-US" sz="1800" b="1" smtClean="0"/>
              <a:t>Fold the cap sheet into the adhesive and broom into place. Adhesive should not be left open more than </a:t>
            </a:r>
            <a:r>
              <a:rPr lang="en-US" sz="1800" b="1" smtClean="0">
                <a:solidFill>
                  <a:srgbClr val="FF0000"/>
                </a:solidFill>
              </a:rPr>
              <a:t>10 minutes prior to installing the sheet</a:t>
            </a:r>
            <a:r>
              <a:rPr lang="en-US" sz="1800" b="1" smtClean="0"/>
              <a:t>. </a:t>
            </a:r>
          </a:p>
          <a:p>
            <a:pPr eaLnBrk="1" hangingPunct="1"/>
            <a:r>
              <a:rPr lang="en-US" sz="1800" b="1" smtClean="0"/>
              <a:t>Cap sheet application can be completed </a:t>
            </a:r>
            <a:r>
              <a:rPr lang="en-US" sz="1800" b="1" smtClean="0">
                <a:solidFill>
                  <a:srgbClr val="FF0000"/>
                </a:solidFill>
              </a:rPr>
              <a:t>by applying cold adhesive to the bottom surface of the side and end laps to be mated, or by heat fusing with a propane torch or an automatic heat welder. </a:t>
            </a:r>
          </a:p>
        </p:txBody>
      </p:sp>
      <p:sp>
        <p:nvSpPr>
          <p:cNvPr id="6" name="Text Placeholder 5"/>
          <p:cNvSpPr>
            <a:spLocks noGrp="1"/>
          </p:cNvSpPr>
          <p:nvPr>
            <p:ph type="body" sz="half" idx="2"/>
          </p:nvPr>
        </p:nvSpPr>
        <p:spPr>
          <a:xfrm>
            <a:off x="3886200" y="2133600"/>
            <a:ext cx="4495800" cy="4572000"/>
          </a:xfrm>
        </p:spPr>
        <p:txBody>
          <a:bodyPr/>
          <a:lstStyle/>
          <a:p>
            <a:pPr marL="609600" indent="-609600" eaLnBrk="1" hangingPunct="1">
              <a:buFontTx/>
              <a:buAutoNum type="arabicPeriod"/>
              <a:defRPr/>
            </a:pPr>
            <a:r>
              <a:rPr lang="en-US" sz="1800" b="1" dirty="0" smtClean="0"/>
              <a:t>Adhesive Temperature must be above </a:t>
            </a:r>
            <a:r>
              <a:rPr lang="en-US" sz="1800" b="1" dirty="0" smtClean="0">
                <a:solidFill>
                  <a:srgbClr val="FF0000"/>
                </a:solidFill>
              </a:rPr>
              <a:t>65</a:t>
            </a:r>
            <a:r>
              <a:rPr lang="en-US" sz="1800" b="1" baseline="30000" dirty="0" smtClean="0">
                <a:solidFill>
                  <a:srgbClr val="FF0000"/>
                </a:solidFill>
              </a:rPr>
              <a:t>o</a:t>
            </a:r>
            <a:r>
              <a:rPr lang="en-US" sz="1800" b="1" dirty="0" smtClean="0">
                <a:solidFill>
                  <a:srgbClr val="FF0000"/>
                </a:solidFill>
              </a:rPr>
              <a:t>F prior to pumping</a:t>
            </a:r>
          </a:p>
          <a:p>
            <a:pPr marL="609600" indent="-609600" eaLnBrk="1" hangingPunct="1">
              <a:buFontTx/>
              <a:buAutoNum type="arabicPeriod"/>
              <a:defRPr/>
            </a:pPr>
            <a:r>
              <a:rPr lang="en-US" sz="1800" b="1" dirty="0" smtClean="0"/>
              <a:t>Minimum Pump Requirements   =   4,000 </a:t>
            </a:r>
            <a:r>
              <a:rPr lang="en-US" sz="1800" b="1" dirty="0" err="1" smtClean="0"/>
              <a:t>p.s.i</a:t>
            </a:r>
            <a:r>
              <a:rPr lang="en-US" sz="1800" b="1" dirty="0" smtClean="0"/>
              <a:t>. @ 5 gallons per minute.</a:t>
            </a:r>
          </a:p>
          <a:p>
            <a:pPr marL="609600" indent="-609600" eaLnBrk="1" hangingPunct="1">
              <a:buFontTx/>
              <a:buAutoNum type="arabicPeriod"/>
              <a:defRPr/>
            </a:pPr>
            <a:r>
              <a:rPr lang="en-US" sz="1800" b="1" dirty="0" smtClean="0">
                <a:solidFill>
                  <a:srgbClr val="FF0000"/>
                </a:solidFill>
              </a:rPr>
              <a:t>Maintain 95 to 110</a:t>
            </a:r>
            <a:r>
              <a:rPr lang="en-US" sz="1800" b="1" baseline="30000" dirty="0" smtClean="0">
                <a:solidFill>
                  <a:srgbClr val="FF0000"/>
                </a:solidFill>
              </a:rPr>
              <a:t>o</a:t>
            </a:r>
            <a:r>
              <a:rPr lang="en-US" sz="1800" b="1" dirty="0" smtClean="0">
                <a:solidFill>
                  <a:srgbClr val="FF0000"/>
                </a:solidFill>
              </a:rPr>
              <a:t>F at point of application</a:t>
            </a:r>
          </a:p>
          <a:p>
            <a:pPr marL="609600" indent="-609600" eaLnBrk="1" hangingPunct="1">
              <a:buFontTx/>
              <a:buAutoNum type="arabicPeriod"/>
              <a:defRPr/>
            </a:pPr>
            <a:r>
              <a:rPr lang="en-US" sz="1800" b="1" dirty="0" smtClean="0"/>
              <a:t>Use ¾ inch ID or larger hose with 50 foot—½ inch ID whip at the end</a:t>
            </a:r>
          </a:p>
          <a:p>
            <a:pPr marL="609600" indent="-609600" eaLnBrk="1" hangingPunct="1">
              <a:buFontTx/>
              <a:buAutoNum type="arabicPeriod"/>
              <a:defRPr/>
            </a:pPr>
            <a:r>
              <a:rPr lang="en-US" sz="1800" b="1" dirty="0" smtClean="0"/>
              <a:t>Avoid siphon type pumps</a:t>
            </a:r>
          </a:p>
          <a:p>
            <a:pPr eaLnBrk="1" hangingPunct="1">
              <a:defRPr/>
            </a:pPr>
            <a:endParaRPr lang="en-US" dirty="0"/>
          </a:p>
        </p:txBody>
      </p:sp>
      <p:sp>
        <p:nvSpPr>
          <p:cNvPr id="7" name="TextBox 6"/>
          <p:cNvSpPr txBox="1"/>
          <p:nvPr/>
        </p:nvSpPr>
        <p:spPr>
          <a:xfrm>
            <a:off x="0" y="1447800"/>
            <a:ext cx="9144000" cy="646113"/>
          </a:xfrm>
          <a:prstGeom prst="rect">
            <a:avLst/>
          </a:prstGeom>
          <a:noFill/>
        </p:spPr>
        <p:txBody>
          <a:bodyPr>
            <a:spAutoFit/>
          </a:bodyPr>
          <a:lstStyle/>
          <a:p>
            <a:pPr marL="342900" indent="-342900" algn="ctr">
              <a:spcBef>
                <a:spcPct val="20000"/>
              </a:spcBef>
              <a:buFontTx/>
              <a:buChar char="•"/>
              <a:defRPr/>
            </a:pPr>
            <a:r>
              <a:rPr lang="en-US" b="1" kern="0" dirty="0">
                <a:latin typeface="Arial"/>
                <a:cs typeface="+mn-cs"/>
              </a:rPr>
              <a:t>Apply Firestone Multi-Purpose MB Cold Adhesive at a rate of 1-1/2 to 2-1/2 gallons per 100 ft2</a:t>
            </a:r>
          </a:p>
        </p:txBody>
      </p:sp>
      <p:sp>
        <p:nvSpPr>
          <p:cNvPr id="51206" name="TextBox 8"/>
          <p:cNvSpPr txBox="1">
            <a:spLocks noChangeArrowheads="1"/>
          </p:cNvSpPr>
          <p:nvPr/>
        </p:nvSpPr>
        <p:spPr bwMode="auto">
          <a:xfrm>
            <a:off x="8153400" y="3200400"/>
            <a:ext cx="461963" cy="1862138"/>
          </a:xfrm>
          <a:prstGeom prst="rect">
            <a:avLst/>
          </a:prstGeom>
          <a:noFill/>
          <a:ln w="9525">
            <a:noFill/>
            <a:miter lim="800000"/>
            <a:headEnd/>
            <a:tailEnd/>
          </a:ln>
        </p:spPr>
        <p:txBody>
          <a:bodyPr vert="eaVert" wrap="none">
            <a:spAutoFit/>
          </a:bodyPr>
          <a:lstStyle/>
          <a:p>
            <a:r>
              <a:rPr lang="en-US"/>
              <a:t>Spray application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title"/>
          </p:nvPr>
        </p:nvSpPr>
        <p:spPr>
          <a:xfrm>
            <a:off x="685800" y="609600"/>
            <a:ext cx="7772400" cy="1143000"/>
          </a:xfrm>
        </p:spPr>
        <p:txBody>
          <a:bodyPr/>
          <a:lstStyle/>
          <a:p>
            <a:pPr eaLnBrk="1" hangingPunct="1"/>
            <a:r>
              <a:rPr lang="en-US" smtClean="0">
                <a:latin typeface="Times New Roman" pitchFamily="18" charset="0"/>
              </a:rPr>
              <a:t>Cold Adhesive</a:t>
            </a:r>
          </a:p>
        </p:txBody>
      </p:sp>
      <p:sp>
        <p:nvSpPr>
          <p:cNvPr id="5124" name="Rectangle 6"/>
          <p:cNvSpPr>
            <a:spLocks noChangeArrowheads="1"/>
          </p:cNvSpPr>
          <p:nvPr/>
        </p:nvSpPr>
        <p:spPr bwMode="auto">
          <a:xfrm>
            <a:off x="685800" y="6248400"/>
            <a:ext cx="1905000" cy="457200"/>
          </a:xfrm>
          <a:prstGeom prst="rect">
            <a:avLst/>
          </a:prstGeom>
          <a:noFill/>
          <a:ln w="9525">
            <a:noFill/>
            <a:miter lim="800000"/>
            <a:headEnd/>
            <a:tailEnd/>
          </a:ln>
        </p:spPr>
        <p:txBody>
          <a:bodyPr/>
          <a:lstStyle/>
          <a:p>
            <a:endParaRPr lang="en-US" sz="1400">
              <a:latin typeface="Times New Roman" pitchFamily="18" charset="0"/>
            </a:endParaRPr>
          </a:p>
        </p:txBody>
      </p:sp>
      <p:sp>
        <p:nvSpPr>
          <p:cNvPr id="5125" name="Rectangle 7"/>
          <p:cNvSpPr>
            <a:spLocks noChangeArrowheads="1"/>
          </p:cNvSpPr>
          <p:nvPr/>
        </p:nvSpPr>
        <p:spPr bwMode="auto">
          <a:xfrm>
            <a:off x="3124200" y="6248400"/>
            <a:ext cx="2895600" cy="457200"/>
          </a:xfrm>
          <a:prstGeom prst="rect">
            <a:avLst/>
          </a:prstGeom>
          <a:noFill/>
          <a:ln w="9525">
            <a:noFill/>
            <a:miter lim="800000"/>
            <a:headEnd/>
            <a:tailEnd/>
          </a:ln>
        </p:spPr>
        <p:txBody>
          <a:bodyPr/>
          <a:lstStyle/>
          <a:p>
            <a:pPr algn="ctr"/>
            <a:endParaRPr lang="en-US" sz="1400">
              <a:latin typeface="Times New Roman" pitchFamily="18" charset="0"/>
            </a:endParaRPr>
          </a:p>
        </p:txBody>
      </p:sp>
      <p:graphicFrame>
        <p:nvGraphicFramePr>
          <p:cNvPr id="5122" name="Object 12"/>
          <p:cNvGraphicFramePr>
            <a:graphicFrameLocks noChangeAspect="1"/>
          </p:cNvGraphicFramePr>
          <p:nvPr/>
        </p:nvGraphicFramePr>
        <p:xfrm>
          <a:off x="838200" y="1828800"/>
          <a:ext cx="4038600" cy="4495800"/>
        </p:xfrm>
        <a:graphic>
          <a:graphicData uri="http://schemas.openxmlformats.org/presentationml/2006/ole">
            <p:oleObj spid="_x0000_s5122" name="Image Document" r:id="rId3" imgW="8848800" imgH="10839600" progId="">
              <p:embed/>
            </p:oleObj>
          </a:graphicData>
        </a:graphic>
      </p:graphicFrame>
      <p:sp>
        <p:nvSpPr>
          <p:cNvPr id="5126" name="Text Box 13"/>
          <p:cNvSpPr txBox="1">
            <a:spLocks noChangeArrowheads="1"/>
          </p:cNvSpPr>
          <p:nvPr/>
        </p:nvSpPr>
        <p:spPr bwMode="auto">
          <a:xfrm>
            <a:off x="5410200" y="2057400"/>
            <a:ext cx="3048000" cy="830263"/>
          </a:xfrm>
          <a:prstGeom prst="rect">
            <a:avLst/>
          </a:prstGeom>
          <a:noFill/>
          <a:ln w="9525">
            <a:noFill/>
            <a:miter lim="800000"/>
            <a:headEnd/>
            <a:tailEnd/>
          </a:ln>
        </p:spPr>
        <p:txBody>
          <a:bodyPr>
            <a:spAutoFit/>
          </a:bodyPr>
          <a:lstStyle/>
          <a:p>
            <a:pPr algn="ctr">
              <a:spcBef>
                <a:spcPct val="50000"/>
              </a:spcBef>
            </a:pPr>
            <a:r>
              <a:rPr lang="en-US" sz="2400" b="1"/>
              <a:t>Multi-Purpose MB Cold Adhesive</a:t>
            </a:r>
          </a:p>
        </p:txBody>
      </p:sp>
      <p:sp>
        <p:nvSpPr>
          <p:cNvPr id="5127" name="TextBox 15"/>
          <p:cNvSpPr txBox="1">
            <a:spLocks noChangeArrowheads="1"/>
          </p:cNvSpPr>
          <p:nvPr/>
        </p:nvSpPr>
        <p:spPr bwMode="auto">
          <a:xfrm>
            <a:off x="5638800" y="3048000"/>
            <a:ext cx="2878138" cy="1938338"/>
          </a:xfrm>
          <a:prstGeom prst="rect">
            <a:avLst/>
          </a:prstGeom>
          <a:noFill/>
          <a:ln w="9525">
            <a:noFill/>
            <a:miter lim="800000"/>
            <a:headEnd/>
            <a:tailEnd/>
          </a:ln>
        </p:spPr>
        <p:txBody>
          <a:bodyPr>
            <a:spAutoFit/>
          </a:bodyPr>
          <a:lstStyle/>
          <a:p>
            <a:r>
              <a:rPr lang="en-US" sz="4000" b="1">
                <a:solidFill>
                  <a:srgbClr val="FF0000"/>
                </a:solidFill>
              </a:rPr>
              <a:t>Horizontal application only</a:t>
            </a:r>
          </a:p>
        </p:txBody>
      </p:sp>
      <p:sp>
        <p:nvSpPr>
          <p:cNvPr id="5128" name="TextBox 14"/>
          <p:cNvSpPr txBox="1">
            <a:spLocks noChangeArrowheads="1"/>
          </p:cNvSpPr>
          <p:nvPr/>
        </p:nvSpPr>
        <p:spPr bwMode="auto">
          <a:xfrm>
            <a:off x="4953000" y="5105400"/>
            <a:ext cx="3505200" cy="923925"/>
          </a:xfrm>
          <a:prstGeom prst="rect">
            <a:avLst/>
          </a:prstGeom>
          <a:noFill/>
          <a:ln w="9525">
            <a:noFill/>
            <a:miter lim="800000"/>
            <a:headEnd/>
            <a:tailEnd/>
          </a:ln>
        </p:spPr>
        <p:txBody>
          <a:bodyPr>
            <a:spAutoFit/>
          </a:bodyPr>
          <a:lstStyle/>
          <a:p>
            <a:r>
              <a:rPr lang="en-US"/>
              <a:t>Seams</a:t>
            </a:r>
          </a:p>
          <a:p>
            <a:r>
              <a:rPr lang="en-US"/>
              <a:t>Vertical Flashing</a:t>
            </a:r>
          </a:p>
          <a:p>
            <a:r>
              <a:rPr lang="en-US"/>
              <a:t>Target Patches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685800" y="609600"/>
            <a:ext cx="7772400" cy="1143000"/>
          </a:xfrm>
        </p:spPr>
        <p:txBody>
          <a:bodyPr/>
          <a:lstStyle/>
          <a:p>
            <a:pPr eaLnBrk="1" hangingPunct="1"/>
            <a:r>
              <a:rPr lang="en-US" smtClean="0">
                <a:latin typeface="Times New Roman" pitchFamily="18" charset="0"/>
              </a:rPr>
              <a:t>Cool Adhesive</a:t>
            </a:r>
          </a:p>
        </p:txBody>
      </p:sp>
      <p:sp>
        <p:nvSpPr>
          <p:cNvPr id="6148" name="Rectangle 6"/>
          <p:cNvSpPr>
            <a:spLocks noChangeArrowheads="1"/>
          </p:cNvSpPr>
          <p:nvPr/>
        </p:nvSpPr>
        <p:spPr bwMode="auto">
          <a:xfrm>
            <a:off x="685800" y="6248400"/>
            <a:ext cx="1905000" cy="457200"/>
          </a:xfrm>
          <a:prstGeom prst="rect">
            <a:avLst/>
          </a:prstGeom>
          <a:noFill/>
          <a:ln w="9525">
            <a:noFill/>
            <a:miter lim="800000"/>
            <a:headEnd/>
            <a:tailEnd/>
          </a:ln>
        </p:spPr>
        <p:txBody>
          <a:bodyPr/>
          <a:lstStyle/>
          <a:p>
            <a:endParaRPr lang="en-US" sz="1400">
              <a:latin typeface="Times New Roman" pitchFamily="18" charset="0"/>
            </a:endParaRPr>
          </a:p>
        </p:txBody>
      </p:sp>
      <p:sp>
        <p:nvSpPr>
          <p:cNvPr id="6149" name="Rectangle 7"/>
          <p:cNvSpPr>
            <a:spLocks noChangeArrowheads="1"/>
          </p:cNvSpPr>
          <p:nvPr/>
        </p:nvSpPr>
        <p:spPr bwMode="auto">
          <a:xfrm>
            <a:off x="3124200" y="6248400"/>
            <a:ext cx="2895600" cy="457200"/>
          </a:xfrm>
          <a:prstGeom prst="rect">
            <a:avLst/>
          </a:prstGeom>
          <a:noFill/>
          <a:ln w="9525">
            <a:noFill/>
            <a:miter lim="800000"/>
            <a:headEnd/>
            <a:tailEnd/>
          </a:ln>
        </p:spPr>
        <p:txBody>
          <a:bodyPr/>
          <a:lstStyle/>
          <a:p>
            <a:pPr algn="ctr"/>
            <a:endParaRPr lang="en-US" sz="1400">
              <a:latin typeface="Times New Roman" pitchFamily="18" charset="0"/>
            </a:endParaRPr>
          </a:p>
        </p:txBody>
      </p:sp>
      <p:graphicFrame>
        <p:nvGraphicFramePr>
          <p:cNvPr id="6146" name="Object 12"/>
          <p:cNvGraphicFramePr>
            <a:graphicFrameLocks noChangeAspect="1"/>
          </p:cNvGraphicFramePr>
          <p:nvPr/>
        </p:nvGraphicFramePr>
        <p:xfrm>
          <a:off x="1066800" y="1981200"/>
          <a:ext cx="3886200" cy="4313238"/>
        </p:xfrm>
        <a:graphic>
          <a:graphicData uri="http://schemas.openxmlformats.org/presentationml/2006/ole">
            <p:oleObj spid="_x0000_s6146" name="Image Document" r:id="rId3" imgW="8924760" imgH="10868040" progId="">
              <p:embed/>
            </p:oleObj>
          </a:graphicData>
        </a:graphic>
      </p:graphicFrame>
      <p:sp>
        <p:nvSpPr>
          <p:cNvPr id="6150" name="Text Box 13"/>
          <p:cNvSpPr txBox="1">
            <a:spLocks noChangeArrowheads="1"/>
          </p:cNvSpPr>
          <p:nvPr/>
        </p:nvSpPr>
        <p:spPr bwMode="auto">
          <a:xfrm>
            <a:off x="5410200" y="2057400"/>
            <a:ext cx="2819400" cy="830263"/>
          </a:xfrm>
          <a:prstGeom prst="rect">
            <a:avLst/>
          </a:prstGeom>
          <a:noFill/>
          <a:ln w="9525">
            <a:noFill/>
            <a:miter lim="800000"/>
            <a:headEnd/>
            <a:tailEnd/>
          </a:ln>
        </p:spPr>
        <p:txBody>
          <a:bodyPr>
            <a:spAutoFit/>
          </a:bodyPr>
          <a:lstStyle/>
          <a:p>
            <a:pPr algn="ctr">
              <a:spcBef>
                <a:spcPct val="50000"/>
              </a:spcBef>
            </a:pPr>
            <a:r>
              <a:rPr lang="en-US" sz="2400" b="1"/>
              <a:t>Multi-Purpose MB Flashing Cement </a:t>
            </a:r>
            <a:endParaRPr lang="en-US" sz="2400">
              <a:latin typeface="Times New Roman" pitchFamily="18" charset="0"/>
            </a:endParaRPr>
          </a:p>
        </p:txBody>
      </p:sp>
      <p:sp>
        <p:nvSpPr>
          <p:cNvPr id="6151" name="Rectangle 15"/>
          <p:cNvSpPr>
            <a:spLocks noChangeArrowheads="1"/>
          </p:cNvSpPr>
          <p:nvPr/>
        </p:nvSpPr>
        <p:spPr bwMode="auto">
          <a:xfrm>
            <a:off x="5334000" y="3352800"/>
            <a:ext cx="6735763" cy="2554288"/>
          </a:xfrm>
          <a:prstGeom prst="rect">
            <a:avLst/>
          </a:prstGeom>
          <a:noFill/>
          <a:ln w="9525">
            <a:noFill/>
            <a:miter lim="800000"/>
            <a:headEnd/>
            <a:tailEnd/>
          </a:ln>
        </p:spPr>
        <p:txBody>
          <a:bodyPr>
            <a:spAutoFit/>
          </a:bodyPr>
          <a:lstStyle/>
          <a:p>
            <a:r>
              <a:rPr lang="en-US" sz="4000" b="1">
                <a:solidFill>
                  <a:srgbClr val="FF0000"/>
                </a:solidFill>
              </a:rPr>
              <a:t>Vertical or </a:t>
            </a:r>
          </a:p>
          <a:p>
            <a:r>
              <a:rPr lang="en-US" sz="4000" b="1">
                <a:solidFill>
                  <a:srgbClr val="FF0000"/>
                </a:solidFill>
              </a:rPr>
              <a:t>Horizontal</a:t>
            </a:r>
          </a:p>
          <a:p>
            <a:r>
              <a:rPr lang="en-US" sz="4000" b="1">
                <a:solidFill>
                  <a:srgbClr val="FF0000"/>
                </a:solidFill>
              </a:rPr>
              <a:t>application</a:t>
            </a:r>
          </a:p>
          <a:p>
            <a:r>
              <a:rPr lang="en-US" sz="4000" b="1">
                <a:solidFill>
                  <a:srgbClr val="FF0000"/>
                </a:solidFill>
              </a:rPr>
              <a:t>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609600" y="990600"/>
            <a:ext cx="7772400" cy="685800"/>
          </a:xfrm>
        </p:spPr>
        <p:txBody>
          <a:bodyPr/>
          <a:lstStyle/>
          <a:p>
            <a:pPr eaLnBrk="1" hangingPunct="1"/>
            <a:r>
              <a:rPr lang="en-US" sz="3200" b="1" smtClean="0"/>
              <a:t>Materials Storage At Job Site</a:t>
            </a:r>
          </a:p>
        </p:txBody>
      </p:sp>
      <p:graphicFrame>
        <p:nvGraphicFramePr>
          <p:cNvPr id="7170" name="Object 3"/>
          <p:cNvGraphicFramePr>
            <a:graphicFrameLocks noChangeAspect="1"/>
          </p:cNvGraphicFramePr>
          <p:nvPr/>
        </p:nvGraphicFramePr>
        <p:xfrm>
          <a:off x="152400" y="1752600"/>
          <a:ext cx="3838575" cy="3770313"/>
        </p:xfrm>
        <a:graphic>
          <a:graphicData uri="http://schemas.openxmlformats.org/presentationml/2006/ole">
            <p:oleObj spid="_x0000_s7170" name="Image Document" r:id="rId3" imgW="6915240" imgH="6791400" progId="">
              <p:embed/>
            </p:oleObj>
          </a:graphicData>
        </a:graphic>
      </p:graphicFrame>
      <p:graphicFrame>
        <p:nvGraphicFramePr>
          <p:cNvPr id="7171" name="Object 4"/>
          <p:cNvGraphicFramePr>
            <a:graphicFrameLocks noChangeAspect="1"/>
          </p:cNvGraphicFramePr>
          <p:nvPr/>
        </p:nvGraphicFramePr>
        <p:xfrm>
          <a:off x="4495800" y="1752600"/>
          <a:ext cx="4114800" cy="3733800"/>
        </p:xfrm>
        <a:graphic>
          <a:graphicData uri="http://schemas.openxmlformats.org/presentationml/2006/ole">
            <p:oleObj spid="_x0000_s7171" name="Image Document" r:id="rId4" imgW="9210600" imgH="6867360" progId="">
              <p:embed/>
            </p:oleObj>
          </a:graphicData>
        </a:graphic>
      </p:graphicFrame>
      <p:sp>
        <p:nvSpPr>
          <p:cNvPr id="7173" name="Text Box 5"/>
          <p:cNvSpPr txBox="1">
            <a:spLocks noChangeArrowheads="1"/>
          </p:cNvSpPr>
          <p:nvPr/>
        </p:nvSpPr>
        <p:spPr bwMode="auto">
          <a:xfrm>
            <a:off x="304800" y="6019800"/>
            <a:ext cx="8534400" cy="461963"/>
          </a:xfrm>
          <a:prstGeom prst="rect">
            <a:avLst/>
          </a:prstGeom>
          <a:noFill/>
          <a:ln w="9525">
            <a:noFill/>
            <a:miter lim="800000"/>
            <a:headEnd/>
            <a:tailEnd/>
          </a:ln>
        </p:spPr>
        <p:txBody>
          <a:bodyPr>
            <a:spAutoFit/>
          </a:bodyPr>
          <a:lstStyle/>
          <a:p>
            <a:pPr>
              <a:spcBef>
                <a:spcPct val="50000"/>
              </a:spcBef>
            </a:pPr>
            <a:r>
              <a:rPr lang="en-US" sz="2400" b="1"/>
              <a:t>Heat provided by 100 watt light bulb inside storage box</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33400" y="1295400"/>
            <a:ext cx="8229600" cy="914400"/>
          </a:xfrm>
        </p:spPr>
        <p:txBody>
          <a:bodyPr/>
          <a:lstStyle/>
          <a:p>
            <a:pPr eaLnBrk="1" hangingPunct="1"/>
            <a:r>
              <a:rPr lang="en-US" sz="3600" b="1" smtClean="0">
                <a:solidFill>
                  <a:schemeClr val="tx1"/>
                </a:solidFill>
                <a:latin typeface="Tahoma" pitchFamily="34" charset="0"/>
              </a:rPr>
              <a:t>Suggested Application Techniques</a:t>
            </a:r>
          </a:p>
        </p:txBody>
      </p:sp>
      <p:sp>
        <p:nvSpPr>
          <p:cNvPr id="52227" name="Rectangle 3"/>
          <p:cNvSpPr>
            <a:spLocks noGrp="1" noChangeArrowheads="1"/>
          </p:cNvSpPr>
          <p:nvPr>
            <p:ph type="body" idx="1"/>
          </p:nvPr>
        </p:nvSpPr>
        <p:spPr>
          <a:xfrm>
            <a:off x="381000" y="2057400"/>
            <a:ext cx="8229600" cy="4525963"/>
          </a:xfrm>
        </p:spPr>
        <p:txBody>
          <a:bodyPr/>
          <a:lstStyle/>
          <a:p>
            <a:pPr eaLnBrk="1" hangingPunct="1"/>
            <a:r>
              <a:rPr lang="en-US" smtClean="0"/>
              <a:t>Conventional Staggered Roll Roof</a:t>
            </a:r>
          </a:p>
          <a:p>
            <a:pPr lvl="1" eaLnBrk="1" hangingPunct="1"/>
            <a:r>
              <a:rPr lang="en-US" smtClean="0"/>
              <a:t>A line of rolls are relaxed and installed one at a time</a:t>
            </a:r>
          </a:p>
          <a:p>
            <a:pPr eaLnBrk="1" hangingPunct="1"/>
            <a:r>
              <a:rPr lang="en-US" smtClean="0"/>
              <a:t>Roll block approach using three man crews</a:t>
            </a:r>
          </a:p>
          <a:p>
            <a:pPr lvl="1" eaLnBrk="1" hangingPunct="1"/>
            <a:r>
              <a:rPr lang="en-US" smtClean="0"/>
              <a:t>Rolls are applied in blocks of ten, then joined with individual rolls by multiple small crews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457200"/>
            <a:ext cx="9144000" cy="1143000"/>
          </a:xfrm>
        </p:spPr>
        <p:txBody>
          <a:bodyPr/>
          <a:lstStyle/>
          <a:p>
            <a:pPr eaLnBrk="1" hangingPunct="1">
              <a:defRPr/>
            </a:pPr>
            <a:r>
              <a:rPr lang="en-US" sz="4800" b="1" dirty="0"/>
              <a:t>Asphalt</a:t>
            </a:r>
            <a:r>
              <a:rPr lang="en-US" sz="4800" b="1" dirty="0">
                <a:effectLst>
                  <a:outerShdw blurRad="38100" dist="38100" dir="2700000" algn="tl">
                    <a:srgbClr val="C0C0C0"/>
                  </a:outerShdw>
                </a:effectLst>
              </a:rPr>
              <a:t> </a:t>
            </a:r>
            <a:r>
              <a:rPr lang="en-US" sz="4800" b="1" dirty="0" smtClean="0">
                <a:effectLst>
                  <a:outerShdw blurRad="38100" dist="38100" dir="2700000" algn="tl">
                    <a:srgbClr val="C0C0C0"/>
                  </a:outerShdw>
                </a:effectLst>
              </a:rPr>
              <a:t>Roofing</a:t>
            </a:r>
            <a:endParaRPr lang="en-US" sz="4800" b="1" dirty="0">
              <a:effectLst>
                <a:outerShdw blurRad="38100" dist="38100" dir="2700000" algn="tl">
                  <a:srgbClr val="C0C0C0"/>
                </a:outerShdw>
              </a:effectLst>
            </a:endParaRPr>
          </a:p>
        </p:txBody>
      </p:sp>
      <p:sp>
        <p:nvSpPr>
          <p:cNvPr id="23555" name="Rectangle 3"/>
          <p:cNvSpPr>
            <a:spLocks noGrp="1" noChangeArrowheads="1"/>
          </p:cNvSpPr>
          <p:nvPr>
            <p:ph type="body" sz="half" idx="2"/>
          </p:nvPr>
        </p:nvSpPr>
        <p:spPr>
          <a:xfrm>
            <a:off x="5715000" y="2438400"/>
            <a:ext cx="3429000" cy="4419600"/>
          </a:xfrm>
        </p:spPr>
        <p:txBody>
          <a:bodyPr/>
          <a:lstStyle/>
          <a:p>
            <a:pPr eaLnBrk="1" hangingPunct="1"/>
            <a:r>
              <a:rPr lang="en-US" sz="2800" smtClean="0"/>
              <a:t>Hot asphalt is the </a:t>
            </a:r>
            <a:r>
              <a:rPr lang="en-US" sz="2800" smtClean="0">
                <a:solidFill>
                  <a:srgbClr val="FF0000"/>
                </a:solidFill>
              </a:rPr>
              <a:t>adhesive</a:t>
            </a:r>
            <a:r>
              <a:rPr lang="en-US" sz="2800" smtClean="0"/>
              <a:t> </a:t>
            </a:r>
            <a:r>
              <a:rPr lang="en-US" sz="2800" u="sng" smtClean="0"/>
              <a:t>and</a:t>
            </a:r>
            <a:r>
              <a:rPr lang="en-US" sz="2800" smtClean="0"/>
              <a:t> the </a:t>
            </a:r>
            <a:r>
              <a:rPr lang="en-US" sz="2800" smtClean="0">
                <a:solidFill>
                  <a:srgbClr val="FF0000"/>
                </a:solidFill>
              </a:rPr>
              <a:t>waterproofing</a:t>
            </a:r>
            <a:r>
              <a:rPr lang="en-US" sz="2800" smtClean="0"/>
              <a:t> between Built-Up Roofing layers (plies)</a:t>
            </a:r>
            <a:r>
              <a:rPr lang="en-US" sz="2400" smtClean="0"/>
              <a:t>.</a:t>
            </a:r>
          </a:p>
          <a:p>
            <a:pPr lvl="1" eaLnBrk="1" hangingPunct="1">
              <a:buFontTx/>
              <a:buNone/>
            </a:pPr>
            <a:endParaRPr lang="en-US" sz="3200" smtClean="0"/>
          </a:p>
        </p:txBody>
      </p:sp>
      <p:sp>
        <p:nvSpPr>
          <p:cNvPr id="23556" name="Rectangle 4"/>
          <p:cNvSpPr>
            <a:spLocks noChangeArrowheads="1"/>
          </p:cNvSpPr>
          <p:nvPr/>
        </p:nvSpPr>
        <p:spPr bwMode="auto">
          <a:xfrm>
            <a:off x="1833563" y="1604963"/>
            <a:ext cx="9144000" cy="0"/>
          </a:xfrm>
          <a:prstGeom prst="rect">
            <a:avLst/>
          </a:prstGeom>
          <a:noFill/>
          <a:ln w="9525">
            <a:noFill/>
            <a:miter lim="800000"/>
            <a:headEnd/>
            <a:tailEnd/>
          </a:ln>
        </p:spPr>
        <p:txBody>
          <a:bodyPr>
            <a:spAutoFit/>
          </a:bodyPr>
          <a:lstStyle/>
          <a:p>
            <a:endParaRPr lang="en-US"/>
          </a:p>
        </p:txBody>
      </p:sp>
      <p:pic>
        <p:nvPicPr>
          <p:cNvPr id="23557" name="Picture 5"/>
          <p:cNvPicPr>
            <a:picLocks noGrp="1" noChangeAspect="1" noChangeArrowheads="1"/>
          </p:cNvPicPr>
          <p:nvPr>
            <p:ph type="clipArt" sz="half" idx="1"/>
          </p:nvPr>
        </p:nvPicPr>
        <p:blipFill>
          <a:blip r:embed="rId2" cstate="screen"/>
          <a:srcRect/>
          <a:stretch>
            <a:fillRect/>
          </a:stretch>
        </p:blipFill>
        <p:spPr>
          <a:xfrm>
            <a:off x="457200" y="2501900"/>
            <a:ext cx="4953000" cy="3995738"/>
          </a:xfr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ChangeArrowheads="1"/>
          </p:cNvSpPr>
          <p:nvPr/>
        </p:nvSpPr>
        <p:spPr bwMode="auto">
          <a:xfrm>
            <a:off x="1905000" y="2057400"/>
            <a:ext cx="5334000" cy="4495800"/>
          </a:xfrm>
          <a:prstGeom prst="rect">
            <a:avLst/>
          </a:prstGeom>
          <a:noFill/>
          <a:ln w="9525">
            <a:solidFill>
              <a:schemeClr val="tx1"/>
            </a:solidFill>
            <a:miter lim="800000"/>
            <a:headEnd/>
            <a:tailEnd/>
          </a:ln>
        </p:spPr>
        <p:txBody>
          <a:bodyPr wrap="none" anchor="ctr"/>
          <a:lstStyle/>
          <a:p>
            <a:endParaRPr lang="en-US"/>
          </a:p>
        </p:txBody>
      </p:sp>
      <p:grpSp>
        <p:nvGrpSpPr>
          <p:cNvPr id="53251" name="Group 45"/>
          <p:cNvGrpSpPr>
            <a:grpSpLocks/>
          </p:cNvGrpSpPr>
          <p:nvPr/>
        </p:nvGrpSpPr>
        <p:grpSpPr bwMode="auto">
          <a:xfrm>
            <a:off x="1905000" y="2057400"/>
            <a:ext cx="5334000" cy="4495800"/>
            <a:chOff x="1200" y="1296"/>
            <a:chExt cx="3360" cy="2832"/>
          </a:xfrm>
        </p:grpSpPr>
        <p:grpSp>
          <p:nvGrpSpPr>
            <p:cNvPr id="53254" name="Group 2"/>
            <p:cNvGrpSpPr>
              <a:grpSpLocks/>
            </p:cNvGrpSpPr>
            <p:nvPr/>
          </p:nvGrpSpPr>
          <p:grpSpPr bwMode="auto">
            <a:xfrm>
              <a:off x="1200" y="1296"/>
              <a:ext cx="384" cy="2832"/>
              <a:chOff x="1200" y="1296"/>
              <a:chExt cx="384" cy="2832"/>
            </a:xfrm>
          </p:grpSpPr>
          <p:sp>
            <p:nvSpPr>
              <p:cNvPr id="53291" name="Rectangle 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3292" name="Line 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3293" name="Line 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3255" name="Group 7"/>
            <p:cNvGrpSpPr>
              <a:grpSpLocks/>
            </p:cNvGrpSpPr>
            <p:nvPr/>
          </p:nvGrpSpPr>
          <p:grpSpPr bwMode="auto">
            <a:xfrm>
              <a:off x="4176" y="1296"/>
              <a:ext cx="384" cy="2832"/>
              <a:chOff x="1200" y="1296"/>
              <a:chExt cx="384" cy="2832"/>
            </a:xfrm>
          </p:grpSpPr>
          <p:sp>
            <p:nvSpPr>
              <p:cNvPr id="53288" name="Rectangle 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3289" name="Line 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3290" name="Line 1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3256" name="Group 11"/>
            <p:cNvGrpSpPr>
              <a:grpSpLocks/>
            </p:cNvGrpSpPr>
            <p:nvPr/>
          </p:nvGrpSpPr>
          <p:grpSpPr bwMode="auto">
            <a:xfrm>
              <a:off x="3840" y="1296"/>
              <a:ext cx="384" cy="2832"/>
              <a:chOff x="1200" y="1296"/>
              <a:chExt cx="384" cy="2832"/>
            </a:xfrm>
          </p:grpSpPr>
          <p:sp>
            <p:nvSpPr>
              <p:cNvPr id="53285" name="Rectangle 1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3286" name="Line 1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3287" name="Line 1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3257" name="Group 15"/>
            <p:cNvGrpSpPr>
              <a:grpSpLocks/>
            </p:cNvGrpSpPr>
            <p:nvPr/>
          </p:nvGrpSpPr>
          <p:grpSpPr bwMode="auto">
            <a:xfrm>
              <a:off x="3504" y="1296"/>
              <a:ext cx="384" cy="2832"/>
              <a:chOff x="1200" y="1296"/>
              <a:chExt cx="384" cy="2832"/>
            </a:xfrm>
          </p:grpSpPr>
          <p:sp>
            <p:nvSpPr>
              <p:cNvPr id="53282" name="Rectangle 1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3283" name="Line 1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3284" name="Line 1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3258" name="Group 19"/>
            <p:cNvGrpSpPr>
              <a:grpSpLocks/>
            </p:cNvGrpSpPr>
            <p:nvPr/>
          </p:nvGrpSpPr>
          <p:grpSpPr bwMode="auto">
            <a:xfrm>
              <a:off x="3168" y="1296"/>
              <a:ext cx="384" cy="2832"/>
              <a:chOff x="1200" y="1296"/>
              <a:chExt cx="384" cy="2832"/>
            </a:xfrm>
          </p:grpSpPr>
          <p:sp>
            <p:nvSpPr>
              <p:cNvPr id="53279" name="Rectangle 2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3280" name="Line 2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3281" name="Line 2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3259" name="Group 23"/>
            <p:cNvGrpSpPr>
              <a:grpSpLocks/>
            </p:cNvGrpSpPr>
            <p:nvPr/>
          </p:nvGrpSpPr>
          <p:grpSpPr bwMode="auto">
            <a:xfrm>
              <a:off x="2832" y="1296"/>
              <a:ext cx="384" cy="2832"/>
              <a:chOff x="1200" y="1296"/>
              <a:chExt cx="384" cy="2832"/>
            </a:xfrm>
          </p:grpSpPr>
          <p:sp>
            <p:nvSpPr>
              <p:cNvPr id="53276" name="Rectangle 2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3277" name="Line 2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3278" name="Line 2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3260" name="Group 27"/>
            <p:cNvGrpSpPr>
              <a:grpSpLocks/>
            </p:cNvGrpSpPr>
            <p:nvPr/>
          </p:nvGrpSpPr>
          <p:grpSpPr bwMode="auto">
            <a:xfrm>
              <a:off x="2496" y="1296"/>
              <a:ext cx="384" cy="2832"/>
              <a:chOff x="1200" y="1296"/>
              <a:chExt cx="384" cy="2832"/>
            </a:xfrm>
          </p:grpSpPr>
          <p:sp>
            <p:nvSpPr>
              <p:cNvPr id="53273" name="Rectangle 2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3274" name="Line 2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3275" name="Line 3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3261" name="Group 31"/>
            <p:cNvGrpSpPr>
              <a:grpSpLocks/>
            </p:cNvGrpSpPr>
            <p:nvPr/>
          </p:nvGrpSpPr>
          <p:grpSpPr bwMode="auto">
            <a:xfrm>
              <a:off x="2160" y="1296"/>
              <a:ext cx="384" cy="2832"/>
              <a:chOff x="1200" y="1296"/>
              <a:chExt cx="384" cy="2832"/>
            </a:xfrm>
          </p:grpSpPr>
          <p:sp>
            <p:nvSpPr>
              <p:cNvPr id="53270" name="Rectangle 3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3271" name="Line 3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3272" name="Line 3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3262" name="Group 35"/>
            <p:cNvGrpSpPr>
              <a:grpSpLocks/>
            </p:cNvGrpSpPr>
            <p:nvPr/>
          </p:nvGrpSpPr>
          <p:grpSpPr bwMode="auto">
            <a:xfrm>
              <a:off x="1824" y="1296"/>
              <a:ext cx="384" cy="2832"/>
              <a:chOff x="1200" y="1296"/>
              <a:chExt cx="384" cy="2832"/>
            </a:xfrm>
          </p:grpSpPr>
          <p:sp>
            <p:nvSpPr>
              <p:cNvPr id="53267" name="Rectangle 3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3268" name="Line 3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3269" name="Line 3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3263" name="Group 39"/>
            <p:cNvGrpSpPr>
              <a:grpSpLocks/>
            </p:cNvGrpSpPr>
            <p:nvPr/>
          </p:nvGrpSpPr>
          <p:grpSpPr bwMode="auto">
            <a:xfrm>
              <a:off x="1488" y="1296"/>
              <a:ext cx="384" cy="2832"/>
              <a:chOff x="1200" y="1296"/>
              <a:chExt cx="384" cy="2832"/>
            </a:xfrm>
          </p:grpSpPr>
          <p:sp>
            <p:nvSpPr>
              <p:cNvPr id="53264" name="Rectangle 4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3265" name="Line 4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3266" name="Line 4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sp>
        <p:nvSpPr>
          <p:cNvPr id="53252" name="Rectangle 43"/>
          <p:cNvSpPr>
            <a:spLocks noGrp="1" noChangeArrowheads="1"/>
          </p:cNvSpPr>
          <p:nvPr>
            <p:ph type="title"/>
          </p:nvPr>
        </p:nvSpPr>
        <p:spPr>
          <a:xfrm>
            <a:off x="685800" y="1371600"/>
            <a:ext cx="7772400" cy="457200"/>
          </a:xfrm>
        </p:spPr>
        <p:txBody>
          <a:bodyPr/>
          <a:lstStyle/>
          <a:p>
            <a:pPr eaLnBrk="1" hangingPunct="1"/>
            <a:r>
              <a:rPr lang="en-US" sz="3600" smtClean="0"/>
              <a:t>Lay out ten rolls overlapped</a:t>
            </a:r>
            <a:endParaRPr lang="en-US" smtClean="0"/>
          </a:p>
        </p:txBody>
      </p:sp>
      <p:sp>
        <p:nvSpPr>
          <p:cNvPr id="53253" name="Rectangle 44"/>
          <p:cNvSpPr>
            <a:spLocks noChangeArrowheads="1"/>
          </p:cNvSpPr>
          <p:nvPr/>
        </p:nvSpPr>
        <p:spPr bwMode="auto">
          <a:xfrm>
            <a:off x="1905000" y="2057400"/>
            <a:ext cx="5334000" cy="4495800"/>
          </a:xfrm>
          <a:prstGeom prst="rect">
            <a:avLst/>
          </a:prstGeom>
          <a:noFill/>
          <a:ln w="12700">
            <a:solidFill>
              <a:srgbClr val="FF0000"/>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nvGrpSpPr>
        <p:grpSpPr bwMode="auto">
          <a:xfrm>
            <a:off x="6629400" y="2057400"/>
            <a:ext cx="609600" cy="4495800"/>
            <a:chOff x="1200" y="1296"/>
            <a:chExt cx="384" cy="2832"/>
          </a:xfrm>
        </p:grpSpPr>
        <p:sp>
          <p:nvSpPr>
            <p:cNvPr id="54314" name="Rectangle 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4315" name="Line 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4316" name="Line 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54275" name="Rectangle 6"/>
          <p:cNvSpPr>
            <a:spLocks noGrp="1" noChangeArrowheads="1"/>
          </p:cNvSpPr>
          <p:nvPr>
            <p:ph type="title"/>
          </p:nvPr>
        </p:nvSpPr>
        <p:spPr>
          <a:xfrm>
            <a:off x="685800" y="1219200"/>
            <a:ext cx="7772400" cy="762000"/>
          </a:xfrm>
        </p:spPr>
        <p:txBody>
          <a:bodyPr/>
          <a:lstStyle/>
          <a:p>
            <a:pPr eaLnBrk="1" hangingPunct="1"/>
            <a:r>
              <a:rPr lang="en-US" sz="2800" smtClean="0"/>
              <a:t>Starting with top roll, fold back on itself</a:t>
            </a:r>
          </a:p>
        </p:txBody>
      </p:sp>
      <p:sp>
        <p:nvSpPr>
          <p:cNvPr id="54276" name="Rectangle 7"/>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54277" name="Group 8"/>
          <p:cNvGrpSpPr>
            <a:grpSpLocks/>
          </p:cNvGrpSpPr>
          <p:nvPr/>
        </p:nvGrpSpPr>
        <p:grpSpPr bwMode="auto">
          <a:xfrm>
            <a:off x="6096000" y="2057400"/>
            <a:ext cx="609600" cy="4495800"/>
            <a:chOff x="1200" y="1296"/>
            <a:chExt cx="384" cy="2832"/>
          </a:xfrm>
        </p:grpSpPr>
        <p:sp>
          <p:nvSpPr>
            <p:cNvPr id="54311" name="Rectangle 9"/>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4312" name="Line 10"/>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4313" name="Line 11"/>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4278" name="Group 12"/>
          <p:cNvGrpSpPr>
            <a:grpSpLocks/>
          </p:cNvGrpSpPr>
          <p:nvPr/>
        </p:nvGrpSpPr>
        <p:grpSpPr bwMode="auto">
          <a:xfrm>
            <a:off x="5562600" y="2057400"/>
            <a:ext cx="609600" cy="4495800"/>
            <a:chOff x="1200" y="1296"/>
            <a:chExt cx="384" cy="2832"/>
          </a:xfrm>
        </p:grpSpPr>
        <p:sp>
          <p:nvSpPr>
            <p:cNvPr id="54308" name="Rectangle 1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4309" name="Line 1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4310" name="Line 1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4279" name="Group 16"/>
          <p:cNvGrpSpPr>
            <a:grpSpLocks/>
          </p:cNvGrpSpPr>
          <p:nvPr/>
        </p:nvGrpSpPr>
        <p:grpSpPr bwMode="auto">
          <a:xfrm>
            <a:off x="5029200" y="2057400"/>
            <a:ext cx="609600" cy="4495800"/>
            <a:chOff x="1200" y="1296"/>
            <a:chExt cx="384" cy="2832"/>
          </a:xfrm>
        </p:grpSpPr>
        <p:sp>
          <p:nvSpPr>
            <p:cNvPr id="54305" name="Rectangle 1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4306" name="Line 1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4307" name="Line 1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4280" name="Group 20"/>
          <p:cNvGrpSpPr>
            <a:grpSpLocks/>
          </p:cNvGrpSpPr>
          <p:nvPr/>
        </p:nvGrpSpPr>
        <p:grpSpPr bwMode="auto">
          <a:xfrm>
            <a:off x="4495800" y="2057400"/>
            <a:ext cx="609600" cy="4495800"/>
            <a:chOff x="1200" y="1296"/>
            <a:chExt cx="384" cy="2832"/>
          </a:xfrm>
        </p:grpSpPr>
        <p:sp>
          <p:nvSpPr>
            <p:cNvPr id="54302" name="Rectangle 2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4303" name="Line 2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4304" name="Line 2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4281" name="Group 24"/>
          <p:cNvGrpSpPr>
            <a:grpSpLocks/>
          </p:cNvGrpSpPr>
          <p:nvPr/>
        </p:nvGrpSpPr>
        <p:grpSpPr bwMode="auto">
          <a:xfrm>
            <a:off x="3962400" y="2057400"/>
            <a:ext cx="609600" cy="4495800"/>
            <a:chOff x="1200" y="1296"/>
            <a:chExt cx="384" cy="2832"/>
          </a:xfrm>
        </p:grpSpPr>
        <p:sp>
          <p:nvSpPr>
            <p:cNvPr id="54299" name="Rectangle 25"/>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4300" name="Line 26"/>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4301" name="Line 27"/>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4282" name="Group 28"/>
          <p:cNvGrpSpPr>
            <a:grpSpLocks/>
          </p:cNvGrpSpPr>
          <p:nvPr/>
        </p:nvGrpSpPr>
        <p:grpSpPr bwMode="auto">
          <a:xfrm>
            <a:off x="3429000" y="2057400"/>
            <a:ext cx="609600" cy="4495800"/>
            <a:chOff x="1200" y="1296"/>
            <a:chExt cx="384" cy="2832"/>
          </a:xfrm>
        </p:grpSpPr>
        <p:sp>
          <p:nvSpPr>
            <p:cNvPr id="54296" name="Rectangle 29"/>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4297" name="Line 30"/>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4298" name="Line 31"/>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4283" name="Group 32"/>
          <p:cNvGrpSpPr>
            <a:grpSpLocks/>
          </p:cNvGrpSpPr>
          <p:nvPr/>
        </p:nvGrpSpPr>
        <p:grpSpPr bwMode="auto">
          <a:xfrm>
            <a:off x="2895600" y="2057400"/>
            <a:ext cx="609600" cy="4495800"/>
            <a:chOff x="1200" y="1296"/>
            <a:chExt cx="384" cy="2832"/>
          </a:xfrm>
        </p:grpSpPr>
        <p:sp>
          <p:nvSpPr>
            <p:cNvPr id="54293" name="Rectangle 3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4294" name="Line 3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4295" name="Line 3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4284" name="Group 36"/>
          <p:cNvGrpSpPr>
            <a:grpSpLocks/>
          </p:cNvGrpSpPr>
          <p:nvPr/>
        </p:nvGrpSpPr>
        <p:grpSpPr bwMode="auto">
          <a:xfrm>
            <a:off x="2362200" y="2057400"/>
            <a:ext cx="609600" cy="4495800"/>
            <a:chOff x="1200" y="1296"/>
            <a:chExt cx="384" cy="2832"/>
          </a:xfrm>
        </p:grpSpPr>
        <p:sp>
          <p:nvSpPr>
            <p:cNvPr id="54290" name="Rectangle 3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4291" name="Line 3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4292" name="Line 3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4285" name="Group 40"/>
          <p:cNvGrpSpPr>
            <a:grpSpLocks/>
          </p:cNvGrpSpPr>
          <p:nvPr/>
        </p:nvGrpSpPr>
        <p:grpSpPr bwMode="auto">
          <a:xfrm>
            <a:off x="1905000" y="4267200"/>
            <a:ext cx="609600" cy="2286000"/>
            <a:chOff x="1200" y="1296"/>
            <a:chExt cx="384" cy="2832"/>
          </a:xfrm>
        </p:grpSpPr>
        <p:sp>
          <p:nvSpPr>
            <p:cNvPr id="54287" name="Rectangle 4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4288" name="Line 4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4289" name="Line 4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54286" name="Rectangle 44"/>
          <p:cNvSpPr>
            <a:spLocks noChangeArrowheads="1"/>
          </p:cNvSpPr>
          <p:nvPr/>
        </p:nvSpPr>
        <p:spPr bwMode="auto">
          <a:xfrm rot="10422472">
            <a:off x="2060575" y="4189413"/>
            <a:ext cx="609600" cy="2362200"/>
          </a:xfrm>
          <a:prstGeom prst="rect">
            <a:avLst/>
          </a:prstGeom>
          <a:solidFill>
            <a:schemeClr val="bg2"/>
          </a:solidFill>
          <a:ln w="9525">
            <a:solidFill>
              <a:schemeClr val="bg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2362200" y="4267200"/>
            <a:ext cx="609600" cy="2286000"/>
            <a:chOff x="1200" y="1296"/>
            <a:chExt cx="384" cy="2832"/>
          </a:xfrm>
        </p:grpSpPr>
        <p:sp>
          <p:nvSpPr>
            <p:cNvPr id="55339" name="Rectangle 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40" name="Line 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5341" name="Line 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5299" name="Group 6"/>
          <p:cNvGrpSpPr>
            <a:grpSpLocks/>
          </p:cNvGrpSpPr>
          <p:nvPr/>
        </p:nvGrpSpPr>
        <p:grpSpPr bwMode="auto">
          <a:xfrm>
            <a:off x="1905000" y="4267200"/>
            <a:ext cx="609600" cy="2286000"/>
            <a:chOff x="1200" y="1296"/>
            <a:chExt cx="384" cy="2832"/>
          </a:xfrm>
        </p:grpSpPr>
        <p:sp>
          <p:nvSpPr>
            <p:cNvPr id="55336" name="Rectangle 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37" name="Line 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5338" name="Line 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5300" name="Group 10"/>
          <p:cNvGrpSpPr>
            <a:grpSpLocks/>
          </p:cNvGrpSpPr>
          <p:nvPr/>
        </p:nvGrpSpPr>
        <p:grpSpPr bwMode="auto">
          <a:xfrm>
            <a:off x="6629400" y="2057400"/>
            <a:ext cx="609600" cy="4495800"/>
            <a:chOff x="1200" y="1296"/>
            <a:chExt cx="384" cy="2832"/>
          </a:xfrm>
        </p:grpSpPr>
        <p:sp>
          <p:nvSpPr>
            <p:cNvPr id="55333" name="Rectangle 1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34" name="Line 1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5335" name="Line 1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55301" name="Rectangle 14"/>
          <p:cNvSpPr>
            <a:spLocks noGrp="1" noChangeArrowheads="1"/>
          </p:cNvSpPr>
          <p:nvPr>
            <p:ph type="title"/>
          </p:nvPr>
        </p:nvSpPr>
        <p:spPr>
          <a:xfrm>
            <a:off x="685800" y="1295400"/>
            <a:ext cx="7772400" cy="685800"/>
          </a:xfrm>
        </p:spPr>
        <p:txBody>
          <a:bodyPr/>
          <a:lstStyle/>
          <a:p>
            <a:pPr eaLnBrk="1" hangingPunct="1"/>
            <a:r>
              <a:rPr lang="en-US" sz="2800" smtClean="0"/>
              <a:t>Fold back the second roll on itself</a:t>
            </a:r>
          </a:p>
        </p:txBody>
      </p:sp>
      <p:sp>
        <p:nvSpPr>
          <p:cNvPr id="55302" name="Rectangle 15"/>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55303" name="Group 16"/>
          <p:cNvGrpSpPr>
            <a:grpSpLocks/>
          </p:cNvGrpSpPr>
          <p:nvPr/>
        </p:nvGrpSpPr>
        <p:grpSpPr bwMode="auto">
          <a:xfrm>
            <a:off x="6096000" y="2057400"/>
            <a:ext cx="609600" cy="4495800"/>
            <a:chOff x="1200" y="1296"/>
            <a:chExt cx="384" cy="2832"/>
          </a:xfrm>
        </p:grpSpPr>
        <p:sp>
          <p:nvSpPr>
            <p:cNvPr id="55330" name="Rectangle 1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31" name="Line 1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5332" name="Line 1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5304" name="Group 20"/>
          <p:cNvGrpSpPr>
            <a:grpSpLocks/>
          </p:cNvGrpSpPr>
          <p:nvPr/>
        </p:nvGrpSpPr>
        <p:grpSpPr bwMode="auto">
          <a:xfrm>
            <a:off x="5562600" y="2057400"/>
            <a:ext cx="609600" cy="4495800"/>
            <a:chOff x="1200" y="1296"/>
            <a:chExt cx="384" cy="2832"/>
          </a:xfrm>
        </p:grpSpPr>
        <p:sp>
          <p:nvSpPr>
            <p:cNvPr id="55327" name="Rectangle 2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28" name="Line 2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5329" name="Line 2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5305" name="Group 24"/>
          <p:cNvGrpSpPr>
            <a:grpSpLocks/>
          </p:cNvGrpSpPr>
          <p:nvPr/>
        </p:nvGrpSpPr>
        <p:grpSpPr bwMode="auto">
          <a:xfrm>
            <a:off x="5029200" y="2057400"/>
            <a:ext cx="609600" cy="4495800"/>
            <a:chOff x="1200" y="1296"/>
            <a:chExt cx="384" cy="2832"/>
          </a:xfrm>
        </p:grpSpPr>
        <p:sp>
          <p:nvSpPr>
            <p:cNvPr id="55324" name="Rectangle 25"/>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25" name="Line 26"/>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5326" name="Line 27"/>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5306" name="Group 28"/>
          <p:cNvGrpSpPr>
            <a:grpSpLocks/>
          </p:cNvGrpSpPr>
          <p:nvPr/>
        </p:nvGrpSpPr>
        <p:grpSpPr bwMode="auto">
          <a:xfrm>
            <a:off x="4495800" y="2057400"/>
            <a:ext cx="609600" cy="4495800"/>
            <a:chOff x="1200" y="1296"/>
            <a:chExt cx="384" cy="2832"/>
          </a:xfrm>
        </p:grpSpPr>
        <p:sp>
          <p:nvSpPr>
            <p:cNvPr id="55321" name="Rectangle 29"/>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22" name="Line 30"/>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5323" name="Line 31"/>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5307" name="Group 32"/>
          <p:cNvGrpSpPr>
            <a:grpSpLocks/>
          </p:cNvGrpSpPr>
          <p:nvPr/>
        </p:nvGrpSpPr>
        <p:grpSpPr bwMode="auto">
          <a:xfrm>
            <a:off x="3962400" y="2057400"/>
            <a:ext cx="609600" cy="4495800"/>
            <a:chOff x="1200" y="1296"/>
            <a:chExt cx="384" cy="2832"/>
          </a:xfrm>
        </p:grpSpPr>
        <p:sp>
          <p:nvSpPr>
            <p:cNvPr id="55318" name="Rectangle 3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19" name="Line 3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5320" name="Line 3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5308" name="Group 36"/>
          <p:cNvGrpSpPr>
            <a:grpSpLocks/>
          </p:cNvGrpSpPr>
          <p:nvPr/>
        </p:nvGrpSpPr>
        <p:grpSpPr bwMode="auto">
          <a:xfrm>
            <a:off x="3429000" y="2057400"/>
            <a:ext cx="609600" cy="4495800"/>
            <a:chOff x="1200" y="1296"/>
            <a:chExt cx="384" cy="2832"/>
          </a:xfrm>
        </p:grpSpPr>
        <p:sp>
          <p:nvSpPr>
            <p:cNvPr id="55315" name="Rectangle 3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16" name="Line 3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5317" name="Line 3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5309" name="Group 40"/>
          <p:cNvGrpSpPr>
            <a:grpSpLocks/>
          </p:cNvGrpSpPr>
          <p:nvPr/>
        </p:nvGrpSpPr>
        <p:grpSpPr bwMode="auto">
          <a:xfrm>
            <a:off x="2895600" y="2057400"/>
            <a:ext cx="609600" cy="4495800"/>
            <a:chOff x="1200" y="1296"/>
            <a:chExt cx="384" cy="2832"/>
          </a:xfrm>
        </p:grpSpPr>
        <p:sp>
          <p:nvSpPr>
            <p:cNvPr id="55312" name="Rectangle 4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13" name="Line 4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5314" name="Line 4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55310" name="Rectangle 44"/>
          <p:cNvSpPr>
            <a:spLocks noChangeArrowheads="1"/>
          </p:cNvSpPr>
          <p:nvPr/>
        </p:nvSpPr>
        <p:spPr bwMode="auto">
          <a:xfrm rot="10422472">
            <a:off x="2057400" y="4267200"/>
            <a:ext cx="609600" cy="23622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5311" name="Rectangle 45"/>
          <p:cNvSpPr>
            <a:spLocks noChangeArrowheads="1"/>
          </p:cNvSpPr>
          <p:nvPr/>
        </p:nvSpPr>
        <p:spPr bwMode="auto">
          <a:xfrm rot="10422472">
            <a:off x="2590800" y="4267200"/>
            <a:ext cx="609600" cy="2362200"/>
          </a:xfrm>
          <a:prstGeom prst="rect">
            <a:avLst/>
          </a:prstGeom>
          <a:solidFill>
            <a:schemeClr val="bg2"/>
          </a:solidFill>
          <a:ln w="9525">
            <a:solidFill>
              <a:schemeClr val="bg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56323" name="Group 3"/>
          <p:cNvGrpSpPr>
            <a:grpSpLocks/>
          </p:cNvGrpSpPr>
          <p:nvPr/>
        </p:nvGrpSpPr>
        <p:grpSpPr bwMode="auto">
          <a:xfrm>
            <a:off x="6629400" y="2057400"/>
            <a:ext cx="609600" cy="4495800"/>
            <a:chOff x="1200" y="1296"/>
            <a:chExt cx="384" cy="2832"/>
          </a:xfrm>
        </p:grpSpPr>
        <p:sp>
          <p:nvSpPr>
            <p:cNvPr id="56363" name="Rectangle 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64" name="Line 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6365" name="Line 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6324" name="Group 7"/>
          <p:cNvGrpSpPr>
            <a:grpSpLocks/>
          </p:cNvGrpSpPr>
          <p:nvPr/>
        </p:nvGrpSpPr>
        <p:grpSpPr bwMode="auto">
          <a:xfrm>
            <a:off x="6096000" y="2057400"/>
            <a:ext cx="609600" cy="4495800"/>
            <a:chOff x="1200" y="1296"/>
            <a:chExt cx="384" cy="2832"/>
          </a:xfrm>
        </p:grpSpPr>
        <p:sp>
          <p:nvSpPr>
            <p:cNvPr id="56360" name="Rectangle 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61" name="Line 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6362" name="Line 1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6325" name="Group 11"/>
          <p:cNvGrpSpPr>
            <a:grpSpLocks/>
          </p:cNvGrpSpPr>
          <p:nvPr/>
        </p:nvGrpSpPr>
        <p:grpSpPr bwMode="auto">
          <a:xfrm>
            <a:off x="5562600" y="2057400"/>
            <a:ext cx="609600" cy="4495800"/>
            <a:chOff x="1200" y="1296"/>
            <a:chExt cx="384" cy="2832"/>
          </a:xfrm>
        </p:grpSpPr>
        <p:sp>
          <p:nvSpPr>
            <p:cNvPr id="56357" name="Rectangle 1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58" name="Line 1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6359" name="Line 1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6326" name="Group 15"/>
          <p:cNvGrpSpPr>
            <a:grpSpLocks/>
          </p:cNvGrpSpPr>
          <p:nvPr/>
        </p:nvGrpSpPr>
        <p:grpSpPr bwMode="auto">
          <a:xfrm>
            <a:off x="5029200" y="2057400"/>
            <a:ext cx="609600" cy="4495800"/>
            <a:chOff x="1200" y="1296"/>
            <a:chExt cx="384" cy="2832"/>
          </a:xfrm>
        </p:grpSpPr>
        <p:sp>
          <p:nvSpPr>
            <p:cNvPr id="56354" name="Rectangle 1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55" name="Line 1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6356" name="Line 1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6327" name="Group 19"/>
          <p:cNvGrpSpPr>
            <a:grpSpLocks/>
          </p:cNvGrpSpPr>
          <p:nvPr/>
        </p:nvGrpSpPr>
        <p:grpSpPr bwMode="auto">
          <a:xfrm>
            <a:off x="4495800" y="2057400"/>
            <a:ext cx="609600" cy="4495800"/>
            <a:chOff x="1200" y="1296"/>
            <a:chExt cx="384" cy="2832"/>
          </a:xfrm>
        </p:grpSpPr>
        <p:sp>
          <p:nvSpPr>
            <p:cNvPr id="56351" name="Rectangle 2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52" name="Line 2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6353" name="Line 2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6328" name="Group 23"/>
          <p:cNvGrpSpPr>
            <a:grpSpLocks/>
          </p:cNvGrpSpPr>
          <p:nvPr/>
        </p:nvGrpSpPr>
        <p:grpSpPr bwMode="auto">
          <a:xfrm>
            <a:off x="3962400" y="2057400"/>
            <a:ext cx="609600" cy="4495800"/>
            <a:chOff x="1200" y="1296"/>
            <a:chExt cx="384" cy="2832"/>
          </a:xfrm>
        </p:grpSpPr>
        <p:sp>
          <p:nvSpPr>
            <p:cNvPr id="56348" name="Rectangle 2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49" name="Line 2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6350" name="Line 2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6329" name="Group 27"/>
          <p:cNvGrpSpPr>
            <a:grpSpLocks/>
          </p:cNvGrpSpPr>
          <p:nvPr/>
        </p:nvGrpSpPr>
        <p:grpSpPr bwMode="auto">
          <a:xfrm>
            <a:off x="3429000" y="2057400"/>
            <a:ext cx="609600" cy="4495800"/>
            <a:chOff x="1200" y="1296"/>
            <a:chExt cx="384" cy="2832"/>
          </a:xfrm>
        </p:grpSpPr>
        <p:sp>
          <p:nvSpPr>
            <p:cNvPr id="56345" name="Rectangle 2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46" name="Line 2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6347" name="Line 3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6330" name="Group 31"/>
          <p:cNvGrpSpPr>
            <a:grpSpLocks/>
          </p:cNvGrpSpPr>
          <p:nvPr/>
        </p:nvGrpSpPr>
        <p:grpSpPr bwMode="auto">
          <a:xfrm>
            <a:off x="2895600" y="4343400"/>
            <a:ext cx="609600" cy="2209800"/>
            <a:chOff x="1200" y="1296"/>
            <a:chExt cx="384" cy="2832"/>
          </a:xfrm>
        </p:grpSpPr>
        <p:sp>
          <p:nvSpPr>
            <p:cNvPr id="56342" name="Rectangle 3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43" name="Line 3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6344" name="Line 3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6331" name="Group 35"/>
          <p:cNvGrpSpPr>
            <a:grpSpLocks/>
          </p:cNvGrpSpPr>
          <p:nvPr/>
        </p:nvGrpSpPr>
        <p:grpSpPr bwMode="auto">
          <a:xfrm>
            <a:off x="2362200" y="4267200"/>
            <a:ext cx="609600" cy="2286000"/>
            <a:chOff x="1200" y="1296"/>
            <a:chExt cx="384" cy="2832"/>
          </a:xfrm>
        </p:grpSpPr>
        <p:sp>
          <p:nvSpPr>
            <p:cNvPr id="56339" name="Rectangle 3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40" name="Line 3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6341" name="Line 3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6332" name="Group 39"/>
          <p:cNvGrpSpPr>
            <a:grpSpLocks/>
          </p:cNvGrpSpPr>
          <p:nvPr/>
        </p:nvGrpSpPr>
        <p:grpSpPr bwMode="auto">
          <a:xfrm>
            <a:off x="1905000" y="4267200"/>
            <a:ext cx="609600" cy="2286000"/>
            <a:chOff x="1200" y="1296"/>
            <a:chExt cx="384" cy="2832"/>
          </a:xfrm>
        </p:grpSpPr>
        <p:sp>
          <p:nvSpPr>
            <p:cNvPr id="56336" name="Rectangle 4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37" name="Line 4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6338" name="Line 4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56333"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34"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6335"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3429000" y="4267200"/>
            <a:ext cx="609600" cy="2286000"/>
            <a:chOff x="1200" y="1296"/>
            <a:chExt cx="384" cy="2832"/>
          </a:xfrm>
        </p:grpSpPr>
        <p:sp>
          <p:nvSpPr>
            <p:cNvPr id="57388" name="Rectangle 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89" name="Line 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7390" name="Line 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57347" name="Rectangle 6"/>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57348" name="Group 7"/>
          <p:cNvGrpSpPr>
            <a:grpSpLocks/>
          </p:cNvGrpSpPr>
          <p:nvPr/>
        </p:nvGrpSpPr>
        <p:grpSpPr bwMode="auto">
          <a:xfrm>
            <a:off x="6629400" y="2057400"/>
            <a:ext cx="609600" cy="4495800"/>
            <a:chOff x="1200" y="1296"/>
            <a:chExt cx="384" cy="2832"/>
          </a:xfrm>
        </p:grpSpPr>
        <p:sp>
          <p:nvSpPr>
            <p:cNvPr id="57385" name="Rectangle 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86" name="Line 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7387" name="Line 1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7349" name="Group 11"/>
          <p:cNvGrpSpPr>
            <a:grpSpLocks/>
          </p:cNvGrpSpPr>
          <p:nvPr/>
        </p:nvGrpSpPr>
        <p:grpSpPr bwMode="auto">
          <a:xfrm>
            <a:off x="6096000" y="2057400"/>
            <a:ext cx="609600" cy="4495800"/>
            <a:chOff x="1200" y="1296"/>
            <a:chExt cx="384" cy="2832"/>
          </a:xfrm>
        </p:grpSpPr>
        <p:sp>
          <p:nvSpPr>
            <p:cNvPr id="57382" name="Rectangle 1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83" name="Line 1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7384" name="Line 1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7350" name="Group 15"/>
          <p:cNvGrpSpPr>
            <a:grpSpLocks/>
          </p:cNvGrpSpPr>
          <p:nvPr/>
        </p:nvGrpSpPr>
        <p:grpSpPr bwMode="auto">
          <a:xfrm>
            <a:off x="5562600" y="2057400"/>
            <a:ext cx="609600" cy="4495800"/>
            <a:chOff x="1200" y="1296"/>
            <a:chExt cx="384" cy="2832"/>
          </a:xfrm>
        </p:grpSpPr>
        <p:sp>
          <p:nvSpPr>
            <p:cNvPr id="57379" name="Rectangle 1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80" name="Line 1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7381" name="Line 1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7351" name="Group 19"/>
          <p:cNvGrpSpPr>
            <a:grpSpLocks/>
          </p:cNvGrpSpPr>
          <p:nvPr/>
        </p:nvGrpSpPr>
        <p:grpSpPr bwMode="auto">
          <a:xfrm>
            <a:off x="5029200" y="2057400"/>
            <a:ext cx="609600" cy="4495800"/>
            <a:chOff x="1200" y="1296"/>
            <a:chExt cx="384" cy="2832"/>
          </a:xfrm>
        </p:grpSpPr>
        <p:sp>
          <p:nvSpPr>
            <p:cNvPr id="57376" name="Rectangle 2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77" name="Line 2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7378" name="Line 2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7352" name="Group 23"/>
          <p:cNvGrpSpPr>
            <a:grpSpLocks/>
          </p:cNvGrpSpPr>
          <p:nvPr/>
        </p:nvGrpSpPr>
        <p:grpSpPr bwMode="auto">
          <a:xfrm>
            <a:off x="4495800" y="2057400"/>
            <a:ext cx="609600" cy="4495800"/>
            <a:chOff x="1200" y="1296"/>
            <a:chExt cx="384" cy="2832"/>
          </a:xfrm>
        </p:grpSpPr>
        <p:sp>
          <p:nvSpPr>
            <p:cNvPr id="57373" name="Rectangle 2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74" name="Line 2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7375" name="Line 2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7353" name="Group 27"/>
          <p:cNvGrpSpPr>
            <a:grpSpLocks/>
          </p:cNvGrpSpPr>
          <p:nvPr/>
        </p:nvGrpSpPr>
        <p:grpSpPr bwMode="auto">
          <a:xfrm>
            <a:off x="3962400" y="2057400"/>
            <a:ext cx="609600" cy="4495800"/>
            <a:chOff x="1200" y="1296"/>
            <a:chExt cx="384" cy="2832"/>
          </a:xfrm>
        </p:grpSpPr>
        <p:sp>
          <p:nvSpPr>
            <p:cNvPr id="57370" name="Rectangle 2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71" name="Line 2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7372" name="Line 3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7354" name="Group 31"/>
          <p:cNvGrpSpPr>
            <a:grpSpLocks/>
          </p:cNvGrpSpPr>
          <p:nvPr/>
        </p:nvGrpSpPr>
        <p:grpSpPr bwMode="auto">
          <a:xfrm>
            <a:off x="2895600" y="4267200"/>
            <a:ext cx="609600" cy="2286000"/>
            <a:chOff x="1200" y="1296"/>
            <a:chExt cx="384" cy="2832"/>
          </a:xfrm>
        </p:grpSpPr>
        <p:sp>
          <p:nvSpPr>
            <p:cNvPr id="57367" name="Rectangle 3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68" name="Line 3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7369" name="Line 3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7355" name="Group 35"/>
          <p:cNvGrpSpPr>
            <a:grpSpLocks/>
          </p:cNvGrpSpPr>
          <p:nvPr/>
        </p:nvGrpSpPr>
        <p:grpSpPr bwMode="auto">
          <a:xfrm>
            <a:off x="2362200" y="4267200"/>
            <a:ext cx="609600" cy="2286000"/>
            <a:chOff x="1200" y="1296"/>
            <a:chExt cx="384" cy="2832"/>
          </a:xfrm>
        </p:grpSpPr>
        <p:sp>
          <p:nvSpPr>
            <p:cNvPr id="57364" name="Rectangle 3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65" name="Line 3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7366" name="Line 3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7356" name="Group 39"/>
          <p:cNvGrpSpPr>
            <a:grpSpLocks/>
          </p:cNvGrpSpPr>
          <p:nvPr/>
        </p:nvGrpSpPr>
        <p:grpSpPr bwMode="auto">
          <a:xfrm>
            <a:off x="1905000" y="4267200"/>
            <a:ext cx="609600" cy="2286000"/>
            <a:chOff x="1200" y="1296"/>
            <a:chExt cx="384" cy="2832"/>
          </a:xfrm>
        </p:grpSpPr>
        <p:sp>
          <p:nvSpPr>
            <p:cNvPr id="57361" name="Rectangle 4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62" name="Line 4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7363" name="Line 4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57357"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58"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59"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7360" name="Rectangle 46"/>
          <p:cNvSpPr>
            <a:spLocks noChangeArrowheads="1"/>
          </p:cNvSpPr>
          <p:nvPr/>
        </p:nvSpPr>
        <p:spPr bwMode="auto">
          <a:xfrm rot="10422472">
            <a:off x="3581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3962400" y="4267200"/>
            <a:ext cx="609600" cy="2286000"/>
            <a:chOff x="1200" y="1296"/>
            <a:chExt cx="384" cy="2832"/>
          </a:xfrm>
        </p:grpSpPr>
        <p:sp>
          <p:nvSpPr>
            <p:cNvPr id="58413" name="Rectangle 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414" name="Line 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8415" name="Line 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58371" name="Rectangle 6"/>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58372" name="Group 7"/>
          <p:cNvGrpSpPr>
            <a:grpSpLocks/>
          </p:cNvGrpSpPr>
          <p:nvPr/>
        </p:nvGrpSpPr>
        <p:grpSpPr bwMode="auto">
          <a:xfrm>
            <a:off x="6629400" y="2057400"/>
            <a:ext cx="609600" cy="4495800"/>
            <a:chOff x="1200" y="1296"/>
            <a:chExt cx="384" cy="2832"/>
          </a:xfrm>
        </p:grpSpPr>
        <p:sp>
          <p:nvSpPr>
            <p:cNvPr id="58410" name="Rectangle 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411" name="Line 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8412" name="Line 1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8373" name="Group 11"/>
          <p:cNvGrpSpPr>
            <a:grpSpLocks/>
          </p:cNvGrpSpPr>
          <p:nvPr/>
        </p:nvGrpSpPr>
        <p:grpSpPr bwMode="auto">
          <a:xfrm>
            <a:off x="6096000" y="2057400"/>
            <a:ext cx="609600" cy="4495800"/>
            <a:chOff x="1200" y="1296"/>
            <a:chExt cx="384" cy="2832"/>
          </a:xfrm>
        </p:grpSpPr>
        <p:sp>
          <p:nvSpPr>
            <p:cNvPr id="58407" name="Rectangle 1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408" name="Line 1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8409" name="Line 1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8374" name="Group 15"/>
          <p:cNvGrpSpPr>
            <a:grpSpLocks/>
          </p:cNvGrpSpPr>
          <p:nvPr/>
        </p:nvGrpSpPr>
        <p:grpSpPr bwMode="auto">
          <a:xfrm>
            <a:off x="5562600" y="2057400"/>
            <a:ext cx="609600" cy="4495800"/>
            <a:chOff x="1200" y="1296"/>
            <a:chExt cx="384" cy="2832"/>
          </a:xfrm>
        </p:grpSpPr>
        <p:sp>
          <p:nvSpPr>
            <p:cNvPr id="58404" name="Rectangle 1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405" name="Line 1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8406" name="Line 1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8375" name="Group 19"/>
          <p:cNvGrpSpPr>
            <a:grpSpLocks/>
          </p:cNvGrpSpPr>
          <p:nvPr/>
        </p:nvGrpSpPr>
        <p:grpSpPr bwMode="auto">
          <a:xfrm>
            <a:off x="5029200" y="2057400"/>
            <a:ext cx="609600" cy="4495800"/>
            <a:chOff x="1200" y="1296"/>
            <a:chExt cx="384" cy="2832"/>
          </a:xfrm>
        </p:grpSpPr>
        <p:sp>
          <p:nvSpPr>
            <p:cNvPr id="58401" name="Rectangle 2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402" name="Line 2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8403" name="Line 2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8376" name="Group 23"/>
          <p:cNvGrpSpPr>
            <a:grpSpLocks/>
          </p:cNvGrpSpPr>
          <p:nvPr/>
        </p:nvGrpSpPr>
        <p:grpSpPr bwMode="auto">
          <a:xfrm>
            <a:off x="4495800" y="2057400"/>
            <a:ext cx="609600" cy="4495800"/>
            <a:chOff x="1200" y="1296"/>
            <a:chExt cx="384" cy="2832"/>
          </a:xfrm>
        </p:grpSpPr>
        <p:sp>
          <p:nvSpPr>
            <p:cNvPr id="58398" name="Rectangle 2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399" name="Line 2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8400" name="Line 2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8377" name="Group 27"/>
          <p:cNvGrpSpPr>
            <a:grpSpLocks/>
          </p:cNvGrpSpPr>
          <p:nvPr/>
        </p:nvGrpSpPr>
        <p:grpSpPr bwMode="auto">
          <a:xfrm>
            <a:off x="3429000" y="4267200"/>
            <a:ext cx="609600" cy="2286000"/>
            <a:chOff x="1200" y="1296"/>
            <a:chExt cx="384" cy="2832"/>
          </a:xfrm>
        </p:grpSpPr>
        <p:sp>
          <p:nvSpPr>
            <p:cNvPr id="58395" name="Rectangle 2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396" name="Line 2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8397" name="Line 3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8378" name="Group 31"/>
          <p:cNvGrpSpPr>
            <a:grpSpLocks/>
          </p:cNvGrpSpPr>
          <p:nvPr/>
        </p:nvGrpSpPr>
        <p:grpSpPr bwMode="auto">
          <a:xfrm>
            <a:off x="2895600" y="4267200"/>
            <a:ext cx="609600" cy="2286000"/>
            <a:chOff x="1200" y="1296"/>
            <a:chExt cx="384" cy="2832"/>
          </a:xfrm>
        </p:grpSpPr>
        <p:sp>
          <p:nvSpPr>
            <p:cNvPr id="58392" name="Rectangle 3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393" name="Line 3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8394" name="Line 3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8379" name="Group 35"/>
          <p:cNvGrpSpPr>
            <a:grpSpLocks/>
          </p:cNvGrpSpPr>
          <p:nvPr/>
        </p:nvGrpSpPr>
        <p:grpSpPr bwMode="auto">
          <a:xfrm>
            <a:off x="2362200" y="4267200"/>
            <a:ext cx="609600" cy="2286000"/>
            <a:chOff x="1200" y="1296"/>
            <a:chExt cx="384" cy="2832"/>
          </a:xfrm>
        </p:grpSpPr>
        <p:sp>
          <p:nvSpPr>
            <p:cNvPr id="58389" name="Rectangle 3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390" name="Line 3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8391" name="Line 3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8380" name="Group 39"/>
          <p:cNvGrpSpPr>
            <a:grpSpLocks/>
          </p:cNvGrpSpPr>
          <p:nvPr/>
        </p:nvGrpSpPr>
        <p:grpSpPr bwMode="auto">
          <a:xfrm>
            <a:off x="1905000" y="4267200"/>
            <a:ext cx="609600" cy="2286000"/>
            <a:chOff x="1200" y="1296"/>
            <a:chExt cx="384" cy="2832"/>
          </a:xfrm>
        </p:grpSpPr>
        <p:sp>
          <p:nvSpPr>
            <p:cNvPr id="58386" name="Rectangle 4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387" name="Line 4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8388" name="Line 4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58381"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382"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383"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384" name="Rectangle 46"/>
          <p:cNvSpPr>
            <a:spLocks noChangeArrowheads="1"/>
          </p:cNvSpPr>
          <p:nvPr/>
        </p:nvSpPr>
        <p:spPr bwMode="auto">
          <a:xfrm rot="10422472">
            <a:off x="3581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8385" name="Rectangle 47"/>
          <p:cNvSpPr>
            <a:spLocks noChangeArrowheads="1"/>
          </p:cNvSpPr>
          <p:nvPr/>
        </p:nvSpPr>
        <p:spPr bwMode="auto">
          <a:xfrm rot="10422472">
            <a:off x="4114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59395" name="Group 3"/>
          <p:cNvGrpSpPr>
            <a:grpSpLocks/>
          </p:cNvGrpSpPr>
          <p:nvPr/>
        </p:nvGrpSpPr>
        <p:grpSpPr bwMode="auto">
          <a:xfrm>
            <a:off x="6629400" y="2057400"/>
            <a:ext cx="609600" cy="4495800"/>
            <a:chOff x="1200" y="1296"/>
            <a:chExt cx="384" cy="2832"/>
          </a:xfrm>
        </p:grpSpPr>
        <p:sp>
          <p:nvSpPr>
            <p:cNvPr id="59438" name="Rectangle 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39" name="Line 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9440" name="Line 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9396" name="Group 7"/>
          <p:cNvGrpSpPr>
            <a:grpSpLocks/>
          </p:cNvGrpSpPr>
          <p:nvPr/>
        </p:nvGrpSpPr>
        <p:grpSpPr bwMode="auto">
          <a:xfrm>
            <a:off x="6096000" y="2057400"/>
            <a:ext cx="609600" cy="4495800"/>
            <a:chOff x="1200" y="1296"/>
            <a:chExt cx="384" cy="2832"/>
          </a:xfrm>
        </p:grpSpPr>
        <p:sp>
          <p:nvSpPr>
            <p:cNvPr id="59435" name="Rectangle 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36" name="Line 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9437" name="Line 1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9397" name="Group 11"/>
          <p:cNvGrpSpPr>
            <a:grpSpLocks/>
          </p:cNvGrpSpPr>
          <p:nvPr/>
        </p:nvGrpSpPr>
        <p:grpSpPr bwMode="auto">
          <a:xfrm>
            <a:off x="5562600" y="2057400"/>
            <a:ext cx="609600" cy="4495800"/>
            <a:chOff x="1200" y="1296"/>
            <a:chExt cx="384" cy="2832"/>
          </a:xfrm>
        </p:grpSpPr>
        <p:sp>
          <p:nvSpPr>
            <p:cNvPr id="59432" name="Rectangle 1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33" name="Line 1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9434" name="Line 1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9398" name="Group 15"/>
          <p:cNvGrpSpPr>
            <a:grpSpLocks/>
          </p:cNvGrpSpPr>
          <p:nvPr/>
        </p:nvGrpSpPr>
        <p:grpSpPr bwMode="auto">
          <a:xfrm>
            <a:off x="5029200" y="2057400"/>
            <a:ext cx="609600" cy="4495800"/>
            <a:chOff x="1200" y="1296"/>
            <a:chExt cx="384" cy="2832"/>
          </a:xfrm>
        </p:grpSpPr>
        <p:sp>
          <p:nvSpPr>
            <p:cNvPr id="59429" name="Rectangle 1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30" name="Line 1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9431" name="Line 1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9399" name="Group 19"/>
          <p:cNvGrpSpPr>
            <a:grpSpLocks/>
          </p:cNvGrpSpPr>
          <p:nvPr/>
        </p:nvGrpSpPr>
        <p:grpSpPr bwMode="auto">
          <a:xfrm>
            <a:off x="4495800" y="4267200"/>
            <a:ext cx="609600" cy="2286000"/>
            <a:chOff x="1200" y="1296"/>
            <a:chExt cx="384" cy="2832"/>
          </a:xfrm>
        </p:grpSpPr>
        <p:sp>
          <p:nvSpPr>
            <p:cNvPr id="59426" name="Rectangle 2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27" name="Line 2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9428" name="Line 2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9400" name="Group 23"/>
          <p:cNvGrpSpPr>
            <a:grpSpLocks/>
          </p:cNvGrpSpPr>
          <p:nvPr/>
        </p:nvGrpSpPr>
        <p:grpSpPr bwMode="auto">
          <a:xfrm>
            <a:off x="3962400" y="4267200"/>
            <a:ext cx="609600" cy="2286000"/>
            <a:chOff x="1200" y="1296"/>
            <a:chExt cx="384" cy="2832"/>
          </a:xfrm>
        </p:grpSpPr>
        <p:sp>
          <p:nvSpPr>
            <p:cNvPr id="59423" name="Rectangle 2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24" name="Line 2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9425" name="Line 2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9401" name="Group 27"/>
          <p:cNvGrpSpPr>
            <a:grpSpLocks/>
          </p:cNvGrpSpPr>
          <p:nvPr/>
        </p:nvGrpSpPr>
        <p:grpSpPr bwMode="auto">
          <a:xfrm>
            <a:off x="3429000" y="4267200"/>
            <a:ext cx="609600" cy="2286000"/>
            <a:chOff x="1200" y="1296"/>
            <a:chExt cx="384" cy="2832"/>
          </a:xfrm>
        </p:grpSpPr>
        <p:sp>
          <p:nvSpPr>
            <p:cNvPr id="59420" name="Rectangle 2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21" name="Line 2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9422" name="Line 3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9402" name="Group 31"/>
          <p:cNvGrpSpPr>
            <a:grpSpLocks/>
          </p:cNvGrpSpPr>
          <p:nvPr/>
        </p:nvGrpSpPr>
        <p:grpSpPr bwMode="auto">
          <a:xfrm>
            <a:off x="2895600" y="4267200"/>
            <a:ext cx="609600" cy="2286000"/>
            <a:chOff x="1200" y="1296"/>
            <a:chExt cx="384" cy="2832"/>
          </a:xfrm>
        </p:grpSpPr>
        <p:sp>
          <p:nvSpPr>
            <p:cNvPr id="59417" name="Rectangle 3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18" name="Line 3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9419" name="Line 3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9403" name="Group 35"/>
          <p:cNvGrpSpPr>
            <a:grpSpLocks/>
          </p:cNvGrpSpPr>
          <p:nvPr/>
        </p:nvGrpSpPr>
        <p:grpSpPr bwMode="auto">
          <a:xfrm>
            <a:off x="2362200" y="4267200"/>
            <a:ext cx="609600" cy="2286000"/>
            <a:chOff x="1200" y="1296"/>
            <a:chExt cx="384" cy="2832"/>
          </a:xfrm>
        </p:grpSpPr>
        <p:sp>
          <p:nvSpPr>
            <p:cNvPr id="59414" name="Rectangle 3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15" name="Line 3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9416" name="Line 3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59404" name="Group 39"/>
          <p:cNvGrpSpPr>
            <a:grpSpLocks/>
          </p:cNvGrpSpPr>
          <p:nvPr/>
        </p:nvGrpSpPr>
        <p:grpSpPr bwMode="auto">
          <a:xfrm>
            <a:off x="1905000" y="4267200"/>
            <a:ext cx="609600" cy="2286000"/>
            <a:chOff x="1200" y="1296"/>
            <a:chExt cx="384" cy="2832"/>
          </a:xfrm>
        </p:grpSpPr>
        <p:sp>
          <p:nvSpPr>
            <p:cNvPr id="59411" name="Rectangle 4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12" name="Line 4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59413" name="Line 4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59405"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06"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07"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08" name="Rectangle 46"/>
          <p:cNvSpPr>
            <a:spLocks noChangeArrowheads="1"/>
          </p:cNvSpPr>
          <p:nvPr/>
        </p:nvSpPr>
        <p:spPr bwMode="auto">
          <a:xfrm rot="10422472">
            <a:off x="3581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09" name="Rectangle 47"/>
          <p:cNvSpPr>
            <a:spLocks noChangeArrowheads="1"/>
          </p:cNvSpPr>
          <p:nvPr/>
        </p:nvSpPr>
        <p:spPr bwMode="auto">
          <a:xfrm rot="10422472">
            <a:off x="4114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59410" name="Rectangle 48"/>
          <p:cNvSpPr>
            <a:spLocks noChangeArrowheads="1"/>
          </p:cNvSpPr>
          <p:nvPr/>
        </p:nvSpPr>
        <p:spPr bwMode="auto">
          <a:xfrm rot="10422472">
            <a:off x="46482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60419" name="Group 3"/>
          <p:cNvGrpSpPr>
            <a:grpSpLocks/>
          </p:cNvGrpSpPr>
          <p:nvPr/>
        </p:nvGrpSpPr>
        <p:grpSpPr bwMode="auto">
          <a:xfrm>
            <a:off x="6629400" y="2057400"/>
            <a:ext cx="609600" cy="4495800"/>
            <a:chOff x="1200" y="1296"/>
            <a:chExt cx="384" cy="2832"/>
          </a:xfrm>
        </p:grpSpPr>
        <p:sp>
          <p:nvSpPr>
            <p:cNvPr id="60463" name="Rectangle 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64" name="Line 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0465" name="Line 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0420" name="Group 7"/>
          <p:cNvGrpSpPr>
            <a:grpSpLocks/>
          </p:cNvGrpSpPr>
          <p:nvPr/>
        </p:nvGrpSpPr>
        <p:grpSpPr bwMode="auto">
          <a:xfrm>
            <a:off x="6096000" y="2057400"/>
            <a:ext cx="609600" cy="4495800"/>
            <a:chOff x="1200" y="1296"/>
            <a:chExt cx="384" cy="2832"/>
          </a:xfrm>
        </p:grpSpPr>
        <p:sp>
          <p:nvSpPr>
            <p:cNvPr id="60460" name="Rectangle 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61" name="Line 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0462" name="Line 1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0421" name="Group 11"/>
          <p:cNvGrpSpPr>
            <a:grpSpLocks/>
          </p:cNvGrpSpPr>
          <p:nvPr/>
        </p:nvGrpSpPr>
        <p:grpSpPr bwMode="auto">
          <a:xfrm>
            <a:off x="5562600" y="2057400"/>
            <a:ext cx="609600" cy="4495800"/>
            <a:chOff x="1200" y="1296"/>
            <a:chExt cx="384" cy="2832"/>
          </a:xfrm>
        </p:grpSpPr>
        <p:sp>
          <p:nvSpPr>
            <p:cNvPr id="60457" name="Rectangle 1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58" name="Line 1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0459" name="Line 1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0422" name="Group 15"/>
          <p:cNvGrpSpPr>
            <a:grpSpLocks/>
          </p:cNvGrpSpPr>
          <p:nvPr/>
        </p:nvGrpSpPr>
        <p:grpSpPr bwMode="auto">
          <a:xfrm>
            <a:off x="5029200" y="4267200"/>
            <a:ext cx="609600" cy="2286000"/>
            <a:chOff x="1200" y="1296"/>
            <a:chExt cx="384" cy="2832"/>
          </a:xfrm>
        </p:grpSpPr>
        <p:sp>
          <p:nvSpPr>
            <p:cNvPr id="60454" name="Rectangle 1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55" name="Line 1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0456" name="Line 1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0423" name="Group 19"/>
          <p:cNvGrpSpPr>
            <a:grpSpLocks/>
          </p:cNvGrpSpPr>
          <p:nvPr/>
        </p:nvGrpSpPr>
        <p:grpSpPr bwMode="auto">
          <a:xfrm>
            <a:off x="4495800" y="4267200"/>
            <a:ext cx="609600" cy="2286000"/>
            <a:chOff x="1200" y="1296"/>
            <a:chExt cx="384" cy="2832"/>
          </a:xfrm>
        </p:grpSpPr>
        <p:sp>
          <p:nvSpPr>
            <p:cNvPr id="60451" name="Rectangle 2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52" name="Line 2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0453" name="Line 2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0424" name="Group 23"/>
          <p:cNvGrpSpPr>
            <a:grpSpLocks/>
          </p:cNvGrpSpPr>
          <p:nvPr/>
        </p:nvGrpSpPr>
        <p:grpSpPr bwMode="auto">
          <a:xfrm>
            <a:off x="3962400" y="4267200"/>
            <a:ext cx="609600" cy="2286000"/>
            <a:chOff x="1200" y="1296"/>
            <a:chExt cx="384" cy="2832"/>
          </a:xfrm>
        </p:grpSpPr>
        <p:sp>
          <p:nvSpPr>
            <p:cNvPr id="60448" name="Rectangle 2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49" name="Line 2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0450" name="Line 2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0425" name="Group 27"/>
          <p:cNvGrpSpPr>
            <a:grpSpLocks/>
          </p:cNvGrpSpPr>
          <p:nvPr/>
        </p:nvGrpSpPr>
        <p:grpSpPr bwMode="auto">
          <a:xfrm>
            <a:off x="3429000" y="4267200"/>
            <a:ext cx="609600" cy="2286000"/>
            <a:chOff x="1200" y="1296"/>
            <a:chExt cx="384" cy="2832"/>
          </a:xfrm>
        </p:grpSpPr>
        <p:sp>
          <p:nvSpPr>
            <p:cNvPr id="60445" name="Rectangle 2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46" name="Line 2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0447" name="Line 3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0426" name="Group 31"/>
          <p:cNvGrpSpPr>
            <a:grpSpLocks/>
          </p:cNvGrpSpPr>
          <p:nvPr/>
        </p:nvGrpSpPr>
        <p:grpSpPr bwMode="auto">
          <a:xfrm>
            <a:off x="2895600" y="4267200"/>
            <a:ext cx="609600" cy="2286000"/>
            <a:chOff x="1200" y="1296"/>
            <a:chExt cx="384" cy="2832"/>
          </a:xfrm>
        </p:grpSpPr>
        <p:sp>
          <p:nvSpPr>
            <p:cNvPr id="60442" name="Rectangle 3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43" name="Line 3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0444" name="Line 3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0427" name="Group 35"/>
          <p:cNvGrpSpPr>
            <a:grpSpLocks/>
          </p:cNvGrpSpPr>
          <p:nvPr/>
        </p:nvGrpSpPr>
        <p:grpSpPr bwMode="auto">
          <a:xfrm>
            <a:off x="2362200" y="4267200"/>
            <a:ext cx="609600" cy="2286000"/>
            <a:chOff x="1200" y="1296"/>
            <a:chExt cx="384" cy="2832"/>
          </a:xfrm>
        </p:grpSpPr>
        <p:sp>
          <p:nvSpPr>
            <p:cNvPr id="60439" name="Rectangle 3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40" name="Line 3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0441" name="Line 3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0428" name="Group 39"/>
          <p:cNvGrpSpPr>
            <a:grpSpLocks/>
          </p:cNvGrpSpPr>
          <p:nvPr/>
        </p:nvGrpSpPr>
        <p:grpSpPr bwMode="auto">
          <a:xfrm>
            <a:off x="1905000" y="4267200"/>
            <a:ext cx="609600" cy="2286000"/>
            <a:chOff x="1200" y="1296"/>
            <a:chExt cx="384" cy="2832"/>
          </a:xfrm>
        </p:grpSpPr>
        <p:sp>
          <p:nvSpPr>
            <p:cNvPr id="60436" name="Rectangle 4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37" name="Line 4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0438" name="Line 4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60429"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30"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31"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32" name="Rectangle 46"/>
          <p:cNvSpPr>
            <a:spLocks noChangeArrowheads="1"/>
          </p:cNvSpPr>
          <p:nvPr/>
        </p:nvSpPr>
        <p:spPr bwMode="auto">
          <a:xfrm rot="10422472">
            <a:off x="3581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33" name="Rectangle 47"/>
          <p:cNvSpPr>
            <a:spLocks noChangeArrowheads="1"/>
          </p:cNvSpPr>
          <p:nvPr/>
        </p:nvSpPr>
        <p:spPr bwMode="auto">
          <a:xfrm rot="10422472">
            <a:off x="4114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34" name="Rectangle 48"/>
          <p:cNvSpPr>
            <a:spLocks noChangeArrowheads="1"/>
          </p:cNvSpPr>
          <p:nvPr/>
        </p:nvSpPr>
        <p:spPr bwMode="auto">
          <a:xfrm rot="10422472">
            <a:off x="46482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0435" name="Rectangle 49"/>
          <p:cNvSpPr>
            <a:spLocks noChangeArrowheads="1"/>
          </p:cNvSpPr>
          <p:nvPr/>
        </p:nvSpPr>
        <p:spPr bwMode="auto">
          <a:xfrm rot="10422472">
            <a:off x="51816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6096000" y="2057400"/>
            <a:ext cx="609600" cy="4495800"/>
            <a:chOff x="1200" y="1296"/>
            <a:chExt cx="384" cy="2832"/>
          </a:xfrm>
        </p:grpSpPr>
        <p:sp>
          <p:nvSpPr>
            <p:cNvPr id="61488" name="Rectangle 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89" name="Line 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1490" name="Line 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1443" name="Group 6"/>
          <p:cNvGrpSpPr>
            <a:grpSpLocks/>
          </p:cNvGrpSpPr>
          <p:nvPr/>
        </p:nvGrpSpPr>
        <p:grpSpPr bwMode="auto">
          <a:xfrm>
            <a:off x="5562600" y="4267200"/>
            <a:ext cx="609600" cy="2286000"/>
            <a:chOff x="1200" y="1296"/>
            <a:chExt cx="384" cy="2832"/>
          </a:xfrm>
        </p:grpSpPr>
        <p:sp>
          <p:nvSpPr>
            <p:cNvPr id="61485" name="Rectangle 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86" name="Line 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1487" name="Line 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1444" name="Group 10"/>
          <p:cNvGrpSpPr>
            <a:grpSpLocks/>
          </p:cNvGrpSpPr>
          <p:nvPr/>
        </p:nvGrpSpPr>
        <p:grpSpPr bwMode="auto">
          <a:xfrm>
            <a:off x="5029200" y="4267200"/>
            <a:ext cx="609600" cy="2286000"/>
            <a:chOff x="1200" y="1296"/>
            <a:chExt cx="384" cy="2832"/>
          </a:xfrm>
        </p:grpSpPr>
        <p:sp>
          <p:nvSpPr>
            <p:cNvPr id="61482" name="Rectangle 1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83" name="Line 1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1484" name="Line 1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1445" name="Group 14"/>
          <p:cNvGrpSpPr>
            <a:grpSpLocks/>
          </p:cNvGrpSpPr>
          <p:nvPr/>
        </p:nvGrpSpPr>
        <p:grpSpPr bwMode="auto">
          <a:xfrm>
            <a:off x="4495800" y="4267200"/>
            <a:ext cx="609600" cy="2286000"/>
            <a:chOff x="1200" y="1296"/>
            <a:chExt cx="384" cy="2832"/>
          </a:xfrm>
        </p:grpSpPr>
        <p:sp>
          <p:nvSpPr>
            <p:cNvPr id="61479" name="Rectangle 15"/>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80" name="Line 16"/>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1481" name="Line 17"/>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1446" name="Group 18"/>
          <p:cNvGrpSpPr>
            <a:grpSpLocks/>
          </p:cNvGrpSpPr>
          <p:nvPr/>
        </p:nvGrpSpPr>
        <p:grpSpPr bwMode="auto">
          <a:xfrm>
            <a:off x="3962400" y="4267200"/>
            <a:ext cx="609600" cy="2286000"/>
            <a:chOff x="1200" y="1296"/>
            <a:chExt cx="384" cy="2832"/>
          </a:xfrm>
        </p:grpSpPr>
        <p:sp>
          <p:nvSpPr>
            <p:cNvPr id="61476" name="Rectangle 19"/>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77" name="Line 20"/>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1478" name="Line 21"/>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1447" name="Group 22"/>
          <p:cNvGrpSpPr>
            <a:grpSpLocks/>
          </p:cNvGrpSpPr>
          <p:nvPr/>
        </p:nvGrpSpPr>
        <p:grpSpPr bwMode="auto">
          <a:xfrm>
            <a:off x="3429000" y="4267200"/>
            <a:ext cx="609600" cy="2286000"/>
            <a:chOff x="1200" y="1296"/>
            <a:chExt cx="384" cy="2832"/>
          </a:xfrm>
        </p:grpSpPr>
        <p:sp>
          <p:nvSpPr>
            <p:cNvPr id="61473" name="Rectangle 2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74" name="Line 2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1475" name="Line 2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1448" name="Group 26"/>
          <p:cNvGrpSpPr>
            <a:grpSpLocks/>
          </p:cNvGrpSpPr>
          <p:nvPr/>
        </p:nvGrpSpPr>
        <p:grpSpPr bwMode="auto">
          <a:xfrm>
            <a:off x="2895600" y="4267200"/>
            <a:ext cx="609600" cy="2286000"/>
            <a:chOff x="1200" y="1296"/>
            <a:chExt cx="384" cy="2832"/>
          </a:xfrm>
        </p:grpSpPr>
        <p:sp>
          <p:nvSpPr>
            <p:cNvPr id="61470" name="Rectangle 2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71" name="Line 2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1472" name="Line 2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1449" name="Group 30"/>
          <p:cNvGrpSpPr>
            <a:grpSpLocks/>
          </p:cNvGrpSpPr>
          <p:nvPr/>
        </p:nvGrpSpPr>
        <p:grpSpPr bwMode="auto">
          <a:xfrm>
            <a:off x="2362200" y="4267200"/>
            <a:ext cx="609600" cy="2286000"/>
            <a:chOff x="1200" y="1296"/>
            <a:chExt cx="384" cy="2832"/>
          </a:xfrm>
        </p:grpSpPr>
        <p:sp>
          <p:nvSpPr>
            <p:cNvPr id="61467" name="Rectangle 3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68" name="Line 3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1469" name="Line 3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1450" name="Group 34"/>
          <p:cNvGrpSpPr>
            <a:grpSpLocks/>
          </p:cNvGrpSpPr>
          <p:nvPr/>
        </p:nvGrpSpPr>
        <p:grpSpPr bwMode="auto">
          <a:xfrm>
            <a:off x="1905000" y="4267200"/>
            <a:ext cx="609600" cy="2286000"/>
            <a:chOff x="1200" y="1296"/>
            <a:chExt cx="384" cy="2832"/>
          </a:xfrm>
        </p:grpSpPr>
        <p:sp>
          <p:nvSpPr>
            <p:cNvPr id="61464" name="Rectangle 35"/>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65" name="Line 36"/>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1466" name="Line 37"/>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61451" name="Rectangle 38"/>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61452" name="Group 39"/>
          <p:cNvGrpSpPr>
            <a:grpSpLocks/>
          </p:cNvGrpSpPr>
          <p:nvPr/>
        </p:nvGrpSpPr>
        <p:grpSpPr bwMode="auto">
          <a:xfrm>
            <a:off x="6629400" y="2057400"/>
            <a:ext cx="609600" cy="4495800"/>
            <a:chOff x="1200" y="1296"/>
            <a:chExt cx="384" cy="2832"/>
          </a:xfrm>
        </p:grpSpPr>
        <p:sp>
          <p:nvSpPr>
            <p:cNvPr id="61461" name="Rectangle 4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62" name="Line 4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1463" name="Line 4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61453"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54"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55"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56" name="Rectangle 46"/>
          <p:cNvSpPr>
            <a:spLocks noChangeArrowheads="1"/>
          </p:cNvSpPr>
          <p:nvPr/>
        </p:nvSpPr>
        <p:spPr bwMode="auto">
          <a:xfrm rot="10422472">
            <a:off x="3581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57" name="Rectangle 47"/>
          <p:cNvSpPr>
            <a:spLocks noChangeArrowheads="1"/>
          </p:cNvSpPr>
          <p:nvPr/>
        </p:nvSpPr>
        <p:spPr bwMode="auto">
          <a:xfrm rot="10422472">
            <a:off x="4114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58" name="Rectangle 48"/>
          <p:cNvSpPr>
            <a:spLocks noChangeArrowheads="1"/>
          </p:cNvSpPr>
          <p:nvPr/>
        </p:nvSpPr>
        <p:spPr bwMode="auto">
          <a:xfrm rot="10422472">
            <a:off x="46482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59" name="Rectangle 49"/>
          <p:cNvSpPr>
            <a:spLocks noChangeArrowheads="1"/>
          </p:cNvSpPr>
          <p:nvPr/>
        </p:nvSpPr>
        <p:spPr bwMode="auto">
          <a:xfrm rot="10422472">
            <a:off x="51816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1460" name="Rectangle 50"/>
          <p:cNvSpPr>
            <a:spLocks noChangeArrowheads="1"/>
          </p:cNvSpPr>
          <p:nvPr/>
        </p:nvSpPr>
        <p:spPr bwMode="auto">
          <a:xfrm rot="10422472">
            <a:off x="57150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62467" name="Group 3"/>
          <p:cNvGrpSpPr>
            <a:grpSpLocks/>
          </p:cNvGrpSpPr>
          <p:nvPr/>
        </p:nvGrpSpPr>
        <p:grpSpPr bwMode="auto">
          <a:xfrm>
            <a:off x="6629400" y="2057400"/>
            <a:ext cx="609600" cy="4495800"/>
            <a:chOff x="1200" y="1296"/>
            <a:chExt cx="384" cy="2832"/>
          </a:xfrm>
        </p:grpSpPr>
        <p:sp>
          <p:nvSpPr>
            <p:cNvPr id="62513" name="Rectangle 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514" name="Line 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2515" name="Line 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2468" name="Group 7"/>
          <p:cNvGrpSpPr>
            <a:grpSpLocks/>
          </p:cNvGrpSpPr>
          <p:nvPr/>
        </p:nvGrpSpPr>
        <p:grpSpPr bwMode="auto">
          <a:xfrm>
            <a:off x="6096000" y="4267200"/>
            <a:ext cx="609600" cy="2286000"/>
            <a:chOff x="1200" y="1296"/>
            <a:chExt cx="384" cy="2832"/>
          </a:xfrm>
        </p:grpSpPr>
        <p:sp>
          <p:nvSpPr>
            <p:cNvPr id="62510" name="Rectangle 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511" name="Line 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2512" name="Line 1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2469" name="Group 11"/>
          <p:cNvGrpSpPr>
            <a:grpSpLocks/>
          </p:cNvGrpSpPr>
          <p:nvPr/>
        </p:nvGrpSpPr>
        <p:grpSpPr bwMode="auto">
          <a:xfrm>
            <a:off x="5562600" y="4267200"/>
            <a:ext cx="609600" cy="2286000"/>
            <a:chOff x="1200" y="1296"/>
            <a:chExt cx="384" cy="2832"/>
          </a:xfrm>
        </p:grpSpPr>
        <p:sp>
          <p:nvSpPr>
            <p:cNvPr id="62507" name="Rectangle 1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508" name="Line 1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2509" name="Line 1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2470" name="Group 15"/>
          <p:cNvGrpSpPr>
            <a:grpSpLocks/>
          </p:cNvGrpSpPr>
          <p:nvPr/>
        </p:nvGrpSpPr>
        <p:grpSpPr bwMode="auto">
          <a:xfrm>
            <a:off x="5029200" y="4267200"/>
            <a:ext cx="609600" cy="2286000"/>
            <a:chOff x="1200" y="1296"/>
            <a:chExt cx="384" cy="2832"/>
          </a:xfrm>
        </p:grpSpPr>
        <p:sp>
          <p:nvSpPr>
            <p:cNvPr id="62504" name="Rectangle 1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505" name="Line 1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2506" name="Line 1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2471" name="Group 19"/>
          <p:cNvGrpSpPr>
            <a:grpSpLocks/>
          </p:cNvGrpSpPr>
          <p:nvPr/>
        </p:nvGrpSpPr>
        <p:grpSpPr bwMode="auto">
          <a:xfrm>
            <a:off x="4495800" y="4267200"/>
            <a:ext cx="609600" cy="2286000"/>
            <a:chOff x="1200" y="1296"/>
            <a:chExt cx="384" cy="2832"/>
          </a:xfrm>
        </p:grpSpPr>
        <p:sp>
          <p:nvSpPr>
            <p:cNvPr id="62501" name="Rectangle 2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502" name="Line 2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2503" name="Line 2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2472" name="Group 23"/>
          <p:cNvGrpSpPr>
            <a:grpSpLocks/>
          </p:cNvGrpSpPr>
          <p:nvPr/>
        </p:nvGrpSpPr>
        <p:grpSpPr bwMode="auto">
          <a:xfrm>
            <a:off x="3962400" y="4267200"/>
            <a:ext cx="609600" cy="2286000"/>
            <a:chOff x="1200" y="1296"/>
            <a:chExt cx="384" cy="2832"/>
          </a:xfrm>
        </p:grpSpPr>
        <p:sp>
          <p:nvSpPr>
            <p:cNvPr id="62498" name="Rectangle 2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99" name="Line 2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2500" name="Line 2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2473" name="Group 27"/>
          <p:cNvGrpSpPr>
            <a:grpSpLocks/>
          </p:cNvGrpSpPr>
          <p:nvPr/>
        </p:nvGrpSpPr>
        <p:grpSpPr bwMode="auto">
          <a:xfrm>
            <a:off x="3429000" y="4267200"/>
            <a:ext cx="609600" cy="2286000"/>
            <a:chOff x="1200" y="1296"/>
            <a:chExt cx="384" cy="2832"/>
          </a:xfrm>
        </p:grpSpPr>
        <p:sp>
          <p:nvSpPr>
            <p:cNvPr id="62495" name="Rectangle 2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96" name="Line 2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2497" name="Line 3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2474" name="Group 31"/>
          <p:cNvGrpSpPr>
            <a:grpSpLocks/>
          </p:cNvGrpSpPr>
          <p:nvPr/>
        </p:nvGrpSpPr>
        <p:grpSpPr bwMode="auto">
          <a:xfrm>
            <a:off x="2895600" y="4267200"/>
            <a:ext cx="609600" cy="2286000"/>
            <a:chOff x="1200" y="1296"/>
            <a:chExt cx="384" cy="2832"/>
          </a:xfrm>
        </p:grpSpPr>
        <p:sp>
          <p:nvSpPr>
            <p:cNvPr id="62492" name="Rectangle 3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93" name="Line 3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2494" name="Line 3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2475" name="Group 35"/>
          <p:cNvGrpSpPr>
            <a:grpSpLocks/>
          </p:cNvGrpSpPr>
          <p:nvPr/>
        </p:nvGrpSpPr>
        <p:grpSpPr bwMode="auto">
          <a:xfrm>
            <a:off x="2362200" y="4267200"/>
            <a:ext cx="609600" cy="2286000"/>
            <a:chOff x="1200" y="1296"/>
            <a:chExt cx="384" cy="2832"/>
          </a:xfrm>
        </p:grpSpPr>
        <p:sp>
          <p:nvSpPr>
            <p:cNvPr id="62489" name="Rectangle 3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90" name="Line 3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2491" name="Line 3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2476" name="Group 39"/>
          <p:cNvGrpSpPr>
            <a:grpSpLocks/>
          </p:cNvGrpSpPr>
          <p:nvPr/>
        </p:nvGrpSpPr>
        <p:grpSpPr bwMode="auto">
          <a:xfrm>
            <a:off x="1905000" y="4267200"/>
            <a:ext cx="609600" cy="2286000"/>
            <a:chOff x="1200" y="1296"/>
            <a:chExt cx="384" cy="2832"/>
          </a:xfrm>
        </p:grpSpPr>
        <p:sp>
          <p:nvSpPr>
            <p:cNvPr id="62486" name="Rectangle 4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87" name="Line 4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2488" name="Line 4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62477"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78"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79"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80" name="Rectangle 46"/>
          <p:cNvSpPr>
            <a:spLocks noChangeArrowheads="1"/>
          </p:cNvSpPr>
          <p:nvPr/>
        </p:nvSpPr>
        <p:spPr bwMode="auto">
          <a:xfrm rot="10422472">
            <a:off x="3581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81" name="Rectangle 47"/>
          <p:cNvSpPr>
            <a:spLocks noChangeArrowheads="1"/>
          </p:cNvSpPr>
          <p:nvPr/>
        </p:nvSpPr>
        <p:spPr bwMode="auto">
          <a:xfrm rot="10422472">
            <a:off x="4114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82" name="Rectangle 48"/>
          <p:cNvSpPr>
            <a:spLocks noChangeArrowheads="1"/>
          </p:cNvSpPr>
          <p:nvPr/>
        </p:nvSpPr>
        <p:spPr bwMode="auto">
          <a:xfrm rot="10422472">
            <a:off x="46482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83" name="Rectangle 49"/>
          <p:cNvSpPr>
            <a:spLocks noChangeArrowheads="1"/>
          </p:cNvSpPr>
          <p:nvPr/>
        </p:nvSpPr>
        <p:spPr bwMode="auto">
          <a:xfrm rot="10422472">
            <a:off x="51816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84" name="Rectangle 50"/>
          <p:cNvSpPr>
            <a:spLocks noChangeArrowheads="1"/>
          </p:cNvSpPr>
          <p:nvPr/>
        </p:nvSpPr>
        <p:spPr bwMode="auto">
          <a:xfrm rot="10422472">
            <a:off x="57150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2485" name="Rectangle 51"/>
          <p:cNvSpPr>
            <a:spLocks noChangeArrowheads="1"/>
          </p:cNvSpPr>
          <p:nvPr/>
        </p:nvSpPr>
        <p:spPr bwMode="auto">
          <a:xfrm rot="10422472">
            <a:off x="6248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457200" y="1066800"/>
            <a:ext cx="8229600" cy="1143000"/>
          </a:xfrm>
        </p:spPr>
        <p:txBody>
          <a:bodyPr/>
          <a:lstStyle/>
          <a:p>
            <a:pPr eaLnBrk="1" hangingPunct="1"/>
            <a:r>
              <a:rPr lang="en-US" sz="4000" smtClean="0"/>
              <a:t>Residual Asphalts from Petroleum Distillation</a:t>
            </a:r>
          </a:p>
        </p:txBody>
      </p:sp>
      <p:grpSp>
        <p:nvGrpSpPr>
          <p:cNvPr id="2" name="Group 1027"/>
          <p:cNvGrpSpPr>
            <a:grpSpLocks/>
          </p:cNvGrpSpPr>
          <p:nvPr/>
        </p:nvGrpSpPr>
        <p:grpSpPr bwMode="auto">
          <a:xfrm>
            <a:off x="1882775" y="2197100"/>
            <a:ext cx="2033588" cy="3517900"/>
            <a:chOff x="859" y="1212"/>
            <a:chExt cx="1356" cy="2364"/>
          </a:xfrm>
        </p:grpSpPr>
        <p:sp>
          <p:nvSpPr>
            <p:cNvPr id="24590" name="AutoShape 1028"/>
            <p:cNvSpPr>
              <a:spLocks noChangeArrowheads="1"/>
            </p:cNvSpPr>
            <p:nvPr/>
          </p:nvSpPr>
          <p:spPr bwMode="auto">
            <a:xfrm>
              <a:off x="859" y="1212"/>
              <a:ext cx="1356" cy="2364"/>
            </a:xfrm>
            <a:prstGeom prst="can">
              <a:avLst>
                <a:gd name="adj" fmla="val 51106"/>
              </a:avLst>
            </a:prstGeom>
            <a:solidFill>
              <a:srgbClr val="777777"/>
            </a:solidFill>
            <a:ln w="19050">
              <a:solidFill>
                <a:schemeClr val="tx1"/>
              </a:solidFill>
              <a:round/>
              <a:headEnd/>
              <a:tailEnd/>
            </a:ln>
          </p:spPr>
          <p:txBody>
            <a:bodyPr wrap="none" lIns="97100" tIns="48550" rIns="97100" bIns="48550" anchor="ctr"/>
            <a:lstStyle/>
            <a:p>
              <a:endParaRPr lang="en-US"/>
            </a:p>
          </p:txBody>
        </p:sp>
        <p:sp>
          <p:nvSpPr>
            <p:cNvPr id="24591" name="Arc 1029"/>
            <p:cNvSpPr>
              <a:spLocks/>
            </p:cNvSpPr>
            <p:nvPr/>
          </p:nvSpPr>
          <p:spPr bwMode="auto">
            <a:xfrm rot="-5400000">
              <a:off x="1364" y="721"/>
              <a:ext cx="348" cy="1344"/>
            </a:xfrm>
            <a:custGeom>
              <a:avLst/>
              <a:gdLst>
                <a:gd name="T0" fmla="*/ 0 w 21600"/>
                <a:gd name="T1" fmla="*/ 0 h 43200"/>
                <a:gd name="T2" fmla="*/ 0 w 21600"/>
                <a:gd name="T3" fmla="*/ 42 h 43200"/>
                <a:gd name="T4" fmla="*/ 0 w 21600"/>
                <a:gd name="T5" fmla="*/ 2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rgbClr val="777777"/>
            </a:solidFill>
            <a:ln w="38100">
              <a:solidFill>
                <a:srgbClr val="FFFFFF"/>
              </a:solidFill>
              <a:round/>
              <a:headEnd/>
              <a:tailEnd/>
            </a:ln>
          </p:spPr>
          <p:txBody>
            <a:bodyPr wrap="none" lIns="97100" tIns="48550" rIns="97100" bIns="48550" anchor="ctr"/>
            <a:lstStyle/>
            <a:p>
              <a:endParaRPr lang="en-US"/>
            </a:p>
          </p:txBody>
        </p:sp>
        <p:sp>
          <p:nvSpPr>
            <p:cNvPr id="24592" name="Arc 1030"/>
            <p:cNvSpPr>
              <a:spLocks/>
            </p:cNvSpPr>
            <p:nvPr/>
          </p:nvSpPr>
          <p:spPr bwMode="auto">
            <a:xfrm rot="5400000" flipV="1">
              <a:off x="1364" y="2718"/>
              <a:ext cx="348" cy="1344"/>
            </a:xfrm>
            <a:custGeom>
              <a:avLst/>
              <a:gdLst>
                <a:gd name="T0" fmla="*/ 0 w 21600"/>
                <a:gd name="T1" fmla="*/ 0 h 43200"/>
                <a:gd name="T2" fmla="*/ 0 w 21600"/>
                <a:gd name="T3" fmla="*/ 42 h 43200"/>
                <a:gd name="T4" fmla="*/ 0 w 21600"/>
                <a:gd name="T5" fmla="*/ 2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38100">
              <a:solidFill>
                <a:srgbClr val="FFFFFF"/>
              </a:solidFill>
              <a:round/>
              <a:headEnd/>
              <a:tailEnd/>
            </a:ln>
          </p:spPr>
          <p:txBody>
            <a:bodyPr wrap="none" lIns="97100" tIns="48550" rIns="97100" bIns="48550" anchor="ctr"/>
            <a:lstStyle/>
            <a:p>
              <a:endParaRPr lang="en-US"/>
            </a:p>
          </p:txBody>
        </p:sp>
        <p:sp>
          <p:nvSpPr>
            <p:cNvPr id="24593" name="Arc 1031"/>
            <p:cNvSpPr>
              <a:spLocks/>
            </p:cNvSpPr>
            <p:nvPr/>
          </p:nvSpPr>
          <p:spPr bwMode="auto">
            <a:xfrm rot="5400000" flipV="1">
              <a:off x="1363" y="1062"/>
              <a:ext cx="348" cy="1344"/>
            </a:xfrm>
            <a:custGeom>
              <a:avLst/>
              <a:gdLst>
                <a:gd name="T0" fmla="*/ 0 w 21600"/>
                <a:gd name="T1" fmla="*/ 0 h 43200"/>
                <a:gd name="T2" fmla="*/ 0 w 21600"/>
                <a:gd name="T3" fmla="*/ 42 h 43200"/>
                <a:gd name="T4" fmla="*/ 0 w 21600"/>
                <a:gd name="T5" fmla="*/ 2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rgbClr val="777777"/>
            </a:solidFill>
            <a:ln w="38100">
              <a:solidFill>
                <a:srgbClr val="FFFFFF"/>
              </a:solidFill>
              <a:round/>
              <a:headEnd/>
              <a:tailEnd/>
            </a:ln>
          </p:spPr>
          <p:txBody>
            <a:bodyPr vert="eaVert" wrap="none" lIns="97100" tIns="48550" rIns="97100" bIns="48550" anchor="ctr"/>
            <a:lstStyle/>
            <a:p>
              <a:endParaRPr lang="en-US"/>
            </a:p>
          </p:txBody>
        </p:sp>
        <p:sp>
          <p:nvSpPr>
            <p:cNvPr id="24594" name="Arc 1032"/>
            <p:cNvSpPr>
              <a:spLocks/>
            </p:cNvSpPr>
            <p:nvPr/>
          </p:nvSpPr>
          <p:spPr bwMode="auto">
            <a:xfrm rot="5400000" flipV="1">
              <a:off x="1364" y="1506"/>
              <a:ext cx="348" cy="1344"/>
            </a:xfrm>
            <a:custGeom>
              <a:avLst/>
              <a:gdLst>
                <a:gd name="T0" fmla="*/ 0 w 21600"/>
                <a:gd name="T1" fmla="*/ 0 h 43200"/>
                <a:gd name="T2" fmla="*/ 0 w 21600"/>
                <a:gd name="T3" fmla="*/ 42 h 43200"/>
                <a:gd name="T4" fmla="*/ 0 w 21600"/>
                <a:gd name="T5" fmla="*/ 2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38100">
              <a:solidFill>
                <a:srgbClr val="FFFFFF"/>
              </a:solidFill>
              <a:round/>
              <a:headEnd/>
              <a:tailEnd/>
            </a:ln>
          </p:spPr>
          <p:txBody>
            <a:bodyPr wrap="none" lIns="97100" tIns="48550" rIns="97100" bIns="48550" anchor="ctr"/>
            <a:lstStyle/>
            <a:p>
              <a:endParaRPr lang="en-US"/>
            </a:p>
          </p:txBody>
        </p:sp>
        <p:sp>
          <p:nvSpPr>
            <p:cNvPr id="24595" name="Arc 1033"/>
            <p:cNvSpPr>
              <a:spLocks/>
            </p:cNvSpPr>
            <p:nvPr/>
          </p:nvSpPr>
          <p:spPr bwMode="auto">
            <a:xfrm rot="5400000" flipV="1">
              <a:off x="1363" y="1854"/>
              <a:ext cx="348" cy="1344"/>
            </a:xfrm>
            <a:custGeom>
              <a:avLst/>
              <a:gdLst>
                <a:gd name="T0" fmla="*/ 0 w 21600"/>
                <a:gd name="T1" fmla="*/ 0 h 43200"/>
                <a:gd name="T2" fmla="*/ 0 w 21600"/>
                <a:gd name="T3" fmla="*/ 42 h 43200"/>
                <a:gd name="T4" fmla="*/ 0 w 21600"/>
                <a:gd name="T5" fmla="*/ 2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38100">
              <a:solidFill>
                <a:srgbClr val="FFFFFF"/>
              </a:solidFill>
              <a:round/>
              <a:headEnd/>
              <a:tailEnd/>
            </a:ln>
          </p:spPr>
          <p:txBody>
            <a:bodyPr wrap="none" lIns="97100" tIns="48550" rIns="97100" bIns="48550" anchor="ctr"/>
            <a:lstStyle/>
            <a:p>
              <a:endParaRPr lang="en-US"/>
            </a:p>
          </p:txBody>
        </p:sp>
        <p:sp>
          <p:nvSpPr>
            <p:cNvPr id="24596" name="Arc 1034"/>
            <p:cNvSpPr>
              <a:spLocks/>
            </p:cNvSpPr>
            <p:nvPr/>
          </p:nvSpPr>
          <p:spPr bwMode="auto">
            <a:xfrm rot="5400000" flipV="1">
              <a:off x="1364" y="2250"/>
              <a:ext cx="348" cy="1344"/>
            </a:xfrm>
            <a:custGeom>
              <a:avLst/>
              <a:gdLst>
                <a:gd name="T0" fmla="*/ 0 w 21600"/>
                <a:gd name="T1" fmla="*/ 0 h 43200"/>
                <a:gd name="T2" fmla="*/ 0 w 21600"/>
                <a:gd name="T3" fmla="*/ 42 h 43200"/>
                <a:gd name="T4" fmla="*/ 0 w 21600"/>
                <a:gd name="T5" fmla="*/ 2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38100">
              <a:solidFill>
                <a:srgbClr val="FFFFFF"/>
              </a:solidFill>
              <a:round/>
              <a:headEnd/>
              <a:tailEnd/>
            </a:ln>
          </p:spPr>
          <p:txBody>
            <a:bodyPr wrap="none" lIns="97100" tIns="48550" rIns="97100" bIns="48550" anchor="ctr"/>
            <a:lstStyle/>
            <a:p>
              <a:endParaRPr lang="en-US"/>
            </a:p>
          </p:txBody>
        </p:sp>
        <p:sp>
          <p:nvSpPr>
            <p:cNvPr id="24597" name="Arc 1035"/>
            <p:cNvSpPr>
              <a:spLocks/>
            </p:cNvSpPr>
            <p:nvPr/>
          </p:nvSpPr>
          <p:spPr bwMode="auto">
            <a:xfrm rot="5400000" flipV="1">
              <a:off x="1364" y="2514"/>
              <a:ext cx="348" cy="1344"/>
            </a:xfrm>
            <a:custGeom>
              <a:avLst/>
              <a:gdLst>
                <a:gd name="T0" fmla="*/ 0 w 21600"/>
                <a:gd name="T1" fmla="*/ 0 h 43200"/>
                <a:gd name="T2" fmla="*/ 0 w 21600"/>
                <a:gd name="T3" fmla="*/ 42 h 43200"/>
                <a:gd name="T4" fmla="*/ 0 w 21600"/>
                <a:gd name="T5" fmla="*/ 21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38100">
              <a:solidFill>
                <a:srgbClr val="FFFFFF"/>
              </a:solidFill>
              <a:round/>
              <a:headEnd/>
              <a:tailEnd/>
            </a:ln>
          </p:spPr>
          <p:txBody>
            <a:bodyPr wrap="none" lIns="97100" tIns="48550" rIns="97100" bIns="48550" anchor="ctr"/>
            <a:lstStyle/>
            <a:p>
              <a:endParaRPr lang="en-US"/>
            </a:p>
          </p:txBody>
        </p:sp>
        <p:sp>
          <p:nvSpPr>
            <p:cNvPr id="24598" name="Line 1036"/>
            <p:cNvSpPr>
              <a:spLocks noChangeShapeType="1"/>
            </p:cNvSpPr>
            <p:nvPr/>
          </p:nvSpPr>
          <p:spPr bwMode="auto">
            <a:xfrm>
              <a:off x="2215" y="1584"/>
              <a:ext cx="0" cy="1644"/>
            </a:xfrm>
            <a:prstGeom prst="line">
              <a:avLst/>
            </a:prstGeom>
            <a:noFill/>
            <a:ln w="38100">
              <a:solidFill>
                <a:srgbClr val="FFFFFF"/>
              </a:solidFill>
              <a:round/>
              <a:headEnd/>
              <a:tailEnd/>
            </a:ln>
          </p:spPr>
          <p:txBody>
            <a:bodyPr wrap="none" lIns="97100" tIns="48550" rIns="97100" bIns="48550" anchor="ctr"/>
            <a:lstStyle/>
            <a:p>
              <a:endParaRPr lang="en-US"/>
            </a:p>
          </p:txBody>
        </p:sp>
        <p:sp>
          <p:nvSpPr>
            <p:cNvPr id="24599" name="Line 1037"/>
            <p:cNvSpPr>
              <a:spLocks noChangeShapeType="1"/>
            </p:cNvSpPr>
            <p:nvPr/>
          </p:nvSpPr>
          <p:spPr bwMode="auto">
            <a:xfrm>
              <a:off x="859" y="1560"/>
              <a:ext cx="0" cy="1644"/>
            </a:xfrm>
            <a:prstGeom prst="line">
              <a:avLst/>
            </a:prstGeom>
            <a:noFill/>
            <a:ln w="38100">
              <a:solidFill>
                <a:srgbClr val="FFFFFF"/>
              </a:solidFill>
              <a:round/>
              <a:headEnd/>
              <a:tailEnd/>
            </a:ln>
          </p:spPr>
          <p:txBody>
            <a:bodyPr wrap="none" lIns="97100" tIns="48550" rIns="97100" bIns="48550" anchor="ctr"/>
            <a:lstStyle/>
            <a:p>
              <a:endParaRPr lang="en-US"/>
            </a:p>
          </p:txBody>
        </p:sp>
        <p:sp>
          <p:nvSpPr>
            <p:cNvPr id="24600" name="Oval 1038"/>
            <p:cNvSpPr>
              <a:spLocks noChangeArrowheads="1"/>
            </p:cNvSpPr>
            <p:nvPr/>
          </p:nvSpPr>
          <p:spPr bwMode="auto">
            <a:xfrm>
              <a:off x="1884" y="1524"/>
              <a:ext cx="156" cy="96"/>
            </a:xfrm>
            <a:prstGeom prst="ellipse">
              <a:avLst/>
            </a:prstGeom>
            <a:noFill/>
            <a:ln w="19050">
              <a:solidFill>
                <a:schemeClr val="bg2"/>
              </a:solidFill>
              <a:round/>
              <a:headEnd/>
              <a:tailEnd/>
            </a:ln>
          </p:spPr>
          <p:txBody>
            <a:bodyPr wrap="none" lIns="97100" tIns="48550" rIns="97100" bIns="48550" anchor="ctr"/>
            <a:lstStyle/>
            <a:p>
              <a:endParaRPr lang="en-US"/>
            </a:p>
          </p:txBody>
        </p:sp>
      </p:grpSp>
      <p:sp>
        <p:nvSpPr>
          <p:cNvPr id="526351" name="Line 1039"/>
          <p:cNvSpPr>
            <a:spLocks noChangeShapeType="1"/>
          </p:cNvSpPr>
          <p:nvPr/>
        </p:nvSpPr>
        <p:spPr bwMode="auto">
          <a:xfrm flipV="1">
            <a:off x="3929063" y="2963863"/>
            <a:ext cx="900112" cy="196850"/>
          </a:xfrm>
          <a:prstGeom prst="line">
            <a:avLst/>
          </a:prstGeom>
          <a:noFill/>
          <a:ln w="57150">
            <a:solidFill>
              <a:srgbClr val="FF3300"/>
            </a:solidFill>
            <a:round/>
            <a:headEnd type="triangle" w="med" len="med"/>
            <a:tailEnd/>
          </a:ln>
        </p:spPr>
        <p:txBody>
          <a:bodyPr wrap="none" lIns="91439" rIns="91439" anchor="ctr"/>
          <a:lstStyle/>
          <a:p>
            <a:endParaRPr lang="en-US"/>
          </a:p>
        </p:txBody>
      </p:sp>
      <p:sp>
        <p:nvSpPr>
          <p:cNvPr id="526352" name="Line 1040"/>
          <p:cNvSpPr>
            <a:spLocks noChangeShapeType="1"/>
          </p:cNvSpPr>
          <p:nvPr/>
        </p:nvSpPr>
        <p:spPr bwMode="auto">
          <a:xfrm flipV="1">
            <a:off x="3929063" y="3500438"/>
            <a:ext cx="900112" cy="196850"/>
          </a:xfrm>
          <a:prstGeom prst="line">
            <a:avLst/>
          </a:prstGeom>
          <a:noFill/>
          <a:ln w="57150">
            <a:solidFill>
              <a:srgbClr val="FF0000"/>
            </a:solidFill>
            <a:round/>
            <a:headEnd type="triangle" w="med" len="med"/>
            <a:tailEnd/>
          </a:ln>
        </p:spPr>
        <p:txBody>
          <a:bodyPr wrap="none" lIns="91439" rIns="91439" anchor="ctr"/>
          <a:lstStyle/>
          <a:p>
            <a:endParaRPr lang="en-US"/>
          </a:p>
        </p:txBody>
      </p:sp>
      <p:sp>
        <p:nvSpPr>
          <p:cNvPr id="526353" name="Line 1041"/>
          <p:cNvSpPr>
            <a:spLocks noChangeShapeType="1"/>
          </p:cNvSpPr>
          <p:nvPr/>
        </p:nvSpPr>
        <p:spPr bwMode="auto">
          <a:xfrm flipV="1">
            <a:off x="3929063" y="4143375"/>
            <a:ext cx="900112" cy="196850"/>
          </a:xfrm>
          <a:prstGeom prst="line">
            <a:avLst/>
          </a:prstGeom>
          <a:noFill/>
          <a:ln w="57150">
            <a:solidFill>
              <a:srgbClr val="FF0000"/>
            </a:solidFill>
            <a:round/>
            <a:headEnd type="triangle" w="med" len="med"/>
            <a:tailEnd/>
          </a:ln>
        </p:spPr>
        <p:txBody>
          <a:bodyPr wrap="none" lIns="91439" rIns="91439" anchor="ctr"/>
          <a:lstStyle/>
          <a:p>
            <a:endParaRPr lang="en-US"/>
          </a:p>
        </p:txBody>
      </p:sp>
      <p:sp>
        <p:nvSpPr>
          <p:cNvPr id="526354" name="Line 1042"/>
          <p:cNvSpPr>
            <a:spLocks noChangeShapeType="1"/>
          </p:cNvSpPr>
          <p:nvPr/>
        </p:nvSpPr>
        <p:spPr bwMode="auto">
          <a:xfrm flipV="1">
            <a:off x="3929063" y="4660900"/>
            <a:ext cx="900112" cy="196850"/>
          </a:xfrm>
          <a:prstGeom prst="line">
            <a:avLst/>
          </a:prstGeom>
          <a:noFill/>
          <a:ln w="57150">
            <a:solidFill>
              <a:srgbClr val="FF3300"/>
            </a:solidFill>
            <a:round/>
            <a:headEnd type="triangle" w="med" len="med"/>
            <a:tailEnd/>
          </a:ln>
        </p:spPr>
        <p:txBody>
          <a:bodyPr wrap="none" lIns="91439" rIns="91439" anchor="ctr"/>
          <a:lstStyle/>
          <a:p>
            <a:endParaRPr lang="en-US"/>
          </a:p>
        </p:txBody>
      </p:sp>
      <p:sp>
        <p:nvSpPr>
          <p:cNvPr id="526355" name="Line 1043"/>
          <p:cNvSpPr>
            <a:spLocks noChangeShapeType="1"/>
          </p:cNvSpPr>
          <p:nvPr/>
        </p:nvSpPr>
        <p:spPr bwMode="auto">
          <a:xfrm flipV="1">
            <a:off x="3929063" y="4894263"/>
            <a:ext cx="900112" cy="195262"/>
          </a:xfrm>
          <a:prstGeom prst="line">
            <a:avLst/>
          </a:prstGeom>
          <a:noFill/>
          <a:ln w="57150">
            <a:solidFill>
              <a:srgbClr val="FF0000"/>
            </a:solidFill>
            <a:round/>
            <a:headEnd type="triangle" w="med" len="med"/>
            <a:tailEnd/>
          </a:ln>
        </p:spPr>
        <p:txBody>
          <a:bodyPr wrap="none" lIns="91439" rIns="91439" anchor="ctr"/>
          <a:lstStyle/>
          <a:p>
            <a:endParaRPr lang="en-US"/>
          </a:p>
        </p:txBody>
      </p:sp>
      <p:sp>
        <p:nvSpPr>
          <p:cNvPr id="526356" name="Text Box 1044"/>
          <p:cNvSpPr txBox="1">
            <a:spLocks noChangeArrowheads="1"/>
          </p:cNvSpPr>
          <p:nvPr/>
        </p:nvSpPr>
        <p:spPr bwMode="auto">
          <a:xfrm>
            <a:off x="4803775" y="2755900"/>
            <a:ext cx="1057275" cy="492125"/>
          </a:xfrm>
          <a:prstGeom prst="rect">
            <a:avLst/>
          </a:prstGeom>
          <a:noFill/>
          <a:ln w="9525">
            <a:noFill/>
            <a:miter lim="800000"/>
            <a:headEnd/>
            <a:tailEnd/>
          </a:ln>
        </p:spPr>
        <p:txBody>
          <a:bodyPr wrap="none" lIns="91439" rIns="91439">
            <a:spAutoFit/>
          </a:bodyPr>
          <a:lstStyle/>
          <a:p>
            <a:r>
              <a:rPr lang="en-US" sz="2600" b="1">
                <a:solidFill>
                  <a:srgbClr val="FF0000"/>
                </a:solidFill>
              </a:rPr>
              <a:t>Fuels</a:t>
            </a:r>
          </a:p>
        </p:txBody>
      </p:sp>
      <p:sp>
        <p:nvSpPr>
          <p:cNvPr id="526357" name="Text Box 1045"/>
          <p:cNvSpPr txBox="1">
            <a:spLocks noChangeArrowheads="1"/>
          </p:cNvSpPr>
          <p:nvPr/>
        </p:nvSpPr>
        <p:spPr bwMode="auto">
          <a:xfrm>
            <a:off x="4803775" y="3935413"/>
            <a:ext cx="1447800" cy="492125"/>
          </a:xfrm>
          <a:prstGeom prst="rect">
            <a:avLst/>
          </a:prstGeom>
          <a:noFill/>
          <a:ln w="9525">
            <a:noFill/>
            <a:miter lim="800000"/>
            <a:headEnd/>
            <a:tailEnd/>
          </a:ln>
        </p:spPr>
        <p:txBody>
          <a:bodyPr wrap="none" lIns="91439" rIns="91439">
            <a:spAutoFit/>
          </a:bodyPr>
          <a:lstStyle/>
          <a:p>
            <a:r>
              <a:rPr lang="en-US" sz="2600" b="1">
                <a:solidFill>
                  <a:srgbClr val="FF0000"/>
                </a:solidFill>
              </a:rPr>
              <a:t>Plastics</a:t>
            </a:r>
          </a:p>
        </p:txBody>
      </p:sp>
      <p:sp>
        <p:nvSpPr>
          <p:cNvPr id="526358" name="Text Box 1046"/>
          <p:cNvSpPr txBox="1">
            <a:spLocks noChangeArrowheads="1"/>
          </p:cNvSpPr>
          <p:nvPr/>
        </p:nvSpPr>
        <p:spPr bwMode="auto">
          <a:xfrm>
            <a:off x="4803775" y="3292475"/>
            <a:ext cx="1890713" cy="492125"/>
          </a:xfrm>
          <a:prstGeom prst="rect">
            <a:avLst/>
          </a:prstGeom>
          <a:noFill/>
          <a:ln w="9525">
            <a:noFill/>
            <a:miter lim="800000"/>
            <a:headEnd/>
            <a:tailEnd/>
          </a:ln>
        </p:spPr>
        <p:txBody>
          <a:bodyPr wrap="none" lIns="91439" rIns="91439">
            <a:spAutoFit/>
          </a:bodyPr>
          <a:lstStyle/>
          <a:p>
            <a:r>
              <a:rPr lang="en-US" sz="2600" b="1">
                <a:solidFill>
                  <a:srgbClr val="FF0000"/>
                </a:solidFill>
              </a:rPr>
              <a:t>Lubricants</a:t>
            </a:r>
          </a:p>
        </p:txBody>
      </p:sp>
      <p:sp>
        <p:nvSpPr>
          <p:cNvPr id="526359" name="Text Box 1047"/>
          <p:cNvSpPr txBox="1">
            <a:spLocks noChangeArrowheads="1"/>
          </p:cNvSpPr>
          <p:nvPr/>
        </p:nvSpPr>
        <p:spPr bwMode="auto">
          <a:xfrm>
            <a:off x="4803775" y="4452938"/>
            <a:ext cx="2468563" cy="492125"/>
          </a:xfrm>
          <a:prstGeom prst="rect">
            <a:avLst/>
          </a:prstGeom>
          <a:noFill/>
          <a:ln w="9525">
            <a:noFill/>
            <a:miter lim="800000"/>
            <a:headEnd/>
            <a:tailEnd/>
          </a:ln>
        </p:spPr>
        <p:txBody>
          <a:bodyPr wrap="none" lIns="91439" rIns="91439">
            <a:spAutoFit/>
          </a:bodyPr>
          <a:lstStyle/>
          <a:p>
            <a:r>
              <a:rPr lang="en-US" sz="2600" b="1">
                <a:solidFill>
                  <a:srgbClr val="FF0000"/>
                </a:solidFill>
              </a:rPr>
              <a:t>Petrochemical</a:t>
            </a:r>
          </a:p>
        </p:txBody>
      </p:sp>
      <p:sp>
        <p:nvSpPr>
          <p:cNvPr id="526360" name="Text Box 1048"/>
          <p:cNvSpPr txBox="1">
            <a:spLocks noChangeArrowheads="1"/>
          </p:cNvSpPr>
          <p:nvPr/>
        </p:nvSpPr>
        <p:spPr bwMode="auto">
          <a:xfrm>
            <a:off x="4803775" y="4667250"/>
            <a:ext cx="1593850" cy="492125"/>
          </a:xfrm>
          <a:prstGeom prst="rect">
            <a:avLst/>
          </a:prstGeom>
          <a:noFill/>
          <a:ln w="9525">
            <a:noFill/>
            <a:miter lim="800000"/>
            <a:headEnd/>
            <a:tailEnd/>
          </a:ln>
        </p:spPr>
        <p:txBody>
          <a:bodyPr wrap="none" lIns="91439" rIns="91439">
            <a:spAutoFit/>
          </a:bodyPr>
          <a:lstStyle/>
          <a:p>
            <a:r>
              <a:rPr lang="en-US" sz="2600" b="1">
                <a:solidFill>
                  <a:srgbClr val="FF0000"/>
                </a:solidFill>
              </a:rPr>
              <a:t>Asphalts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526351"/>
                                        </p:tgtEl>
                                        <p:attrNameLst>
                                          <p:attrName>style.visibility</p:attrName>
                                        </p:attrNameLst>
                                      </p:cBhvr>
                                      <p:to>
                                        <p:strVal val="visible"/>
                                      </p:to>
                                    </p:set>
                                    <p:anim calcmode="lin" valueType="num">
                                      <p:cBhvr>
                                        <p:cTn id="12" dur="500" fill="hold"/>
                                        <p:tgtEl>
                                          <p:spTgt spid="526351"/>
                                        </p:tgtEl>
                                        <p:attrNameLst>
                                          <p:attrName>ppt_x</p:attrName>
                                        </p:attrNameLst>
                                      </p:cBhvr>
                                      <p:tavLst>
                                        <p:tav tm="0">
                                          <p:val>
                                            <p:strVal val="#ppt_x-#ppt_w/2"/>
                                          </p:val>
                                        </p:tav>
                                        <p:tav tm="100000">
                                          <p:val>
                                            <p:strVal val="#ppt_x"/>
                                          </p:val>
                                        </p:tav>
                                      </p:tavLst>
                                    </p:anim>
                                    <p:anim calcmode="lin" valueType="num">
                                      <p:cBhvr>
                                        <p:cTn id="13" dur="500" fill="hold"/>
                                        <p:tgtEl>
                                          <p:spTgt spid="526351"/>
                                        </p:tgtEl>
                                        <p:attrNameLst>
                                          <p:attrName>ppt_y</p:attrName>
                                        </p:attrNameLst>
                                      </p:cBhvr>
                                      <p:tavLst>
                                        <p:tav tm="0">
                                          <p:val>
                                            <p:strVal val="#ppt_y"/>
                                          </p:val>
                                        </p:tav>
                                        <p:tav tm="100000">
                                          <p:val>
                                            <p:strVal val="#ppt_y"/>
                                          </p:val>
                                        </p:tav>
                                      </p:tavLst>
                                    </p:anim>
                                    <p:anim calcmode="lin" valueType="num">
                                      <p:cBhvr>
                                        <p:cTn id="14" dur="500" fill="hold"/>
                                        <p:tgtEl>
                                          <p:spTgt spid="526351"/>
                                        </p:tgtEl>
                                        <p:attrNameLst>
                                          <p:attrName>ppt_w</p:attrName>
                                        </p:attrNameLst>
                                      </p:cBhvr>
                                      <p:tavLst>
                                        <p:tav tm="0">
                                          <p:val>
                                            <p:fltVal val="0"/>
                                          </p:val>
                                        </p:tav>
                                        <p:tav tm="100000">
                                          <p:val>
                                            <p:strVal val="#ppt_w"/>
                                          </p:val>
                                        </p:tav>
                                      </p:tavLst>
                                    </p:anim>
                                    <p:anim calcmode="lin" valueType="num">
                                      <p:cBhvr>
                                        <p:cTn id="15" dur="500" fill="hold"/>
                                        <p:tgtEl>
                                          <p:spTgt spid="526351"/>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26351"/>
                                        </p:tgtEl>
                                        <p:attrNameLst>
                                          <p:attrName>style.visibility</p:attrName>
                                        </p:attrNameLst>
                                      </p:cBhvr>
                                      <p:to>
                                        <p:strVal val="hidden"/>
                                      </p:to>
                                    </p:set>
                                  </p:subTnLst>
                                </p:cTn>
                              </p:par>
                            </p:childTnLst>
                          </p:cTn>
                        </p:par>
                        <p:par>
                          <p:cTn id="16" fill="hold">
                            <p:stCondLst>
                              <p:cond delay="500"/>
                            </p:stCondLst>
                            <p:childTnLst>
                              <p:par>
                                <p:cTn id="17" presetID="1" presetClass="entr" presetSubtype="0" fill="hold" grpId="0" nodeType="afterEffect">
                                  <p:stCondLst>
                                    <p:cond delay="300"/>
                                  </p:stCondLst>
                                  <p:childTnLst>
                                    <p:set>
                                      <p:cBhvr>
                                        <p:cTn id="18" dur="1" fill="hold">
                                          <p:stCondLst>
                                            <p:cond delay="499"/>
                                          </p:stCondLst>
                                        </p:cTn>
                                        <p:tgtEl>
                                          <p:spTgt spid="526356"/>
                                        </p:tgtEl>
                                        <p:attrNameLst>
                                          <p:attrName>style.visibility</p:attrName>
                                        </p:attrNameLst>
                                      </p:cBhvr>
                                      <p:to>
                                        <p:strVal val="visible"/>
                                      </p:to>
                                    </p:set>
                                  </p:childTnLst>
                                  <p:subTnLst>
                                    <p:set>
                                      <p:cBhvr override="childStyle">
                                        <p:cTn dur="1" fill="hold" display="0" masterRel="nextClick" afterEffect="1"/>
                                        <p:tgtEl>
                                          <p:spTgt spid="52635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526352"/>
                                        </p:tgtEl>
                                        <p:attrNameLst>
                                          <p:attrName>style.visibility</p:attrName>
                                        </p:attrNameLst>
                                      </p:cBhvr>
                                      <p:to>
                                        <p:strVal val="visible"/>
                                      </p:to>
                                    </p:set>
                                    <p:anim calcmode="lin" valueType="num">
                                      <p:cBhvr>
                                        <p:cTn id="23" dur="500" fill="hold"/>
                                        <p:tgtEl>
                                          <p:spTgt spid="526352"/>
                                        </p:tgtEl>
                                        <p:attrNameLst>
                                          <p:attrName>ppt_x</p:attrName>
                                        </p:attrNameLst>
                                      </p:cBhvr>
                                      <p:tavLst>
                                        <p:tav tm="0">
                                          <p:val>
                                            <p:strVal val="#ppt_x-#ppt_w/2"/>
                                          </p:val>
                                        </p:tav>
                                        <p:tav tm="100000">
                                          <p:val>
                                            <p:strVal val="#ppt_x"/>
                                          </p:val>
                                        </p:tav>
                                      </p:tavLst>
                                    </p:anim>
                                    <p:anim calcmode="lin" valueType="num">
                                      <p:cBhvr>
                                        <p:cTn id="24" dur="500" fill="hold"/>
                                        <p:tgtEl>
                                          <p:spTgt spid="526352"/>
                                        </p:tgtEl>
                                        <p:attrNameLst>
                                          <p:attrName>ppt_y</p:attrName>
                                        </p:attrNameLst>
                                      </p:cBhvr>
                                      <p:tavLst>
                                        <p:tav tm="0">
                                          <p:val>
                                            <p:strVal val="#ppt_y"/>
                                          </p:val>
                                        </p:tav>
                                        <p:tav tm="100000">
                                          <p:val>
                                            <p:strVal val="#ppt_y"/>
                                          </p:val>
                                        </p:tav>
                                      </p:tavLst>
                                    </p:anim>
                                    <p:anim calcmode="lin" valueType="num">
                                      <p:cBhvr>
                                        <p:cTn id="25" dur="500" fill="hold"/>
                                        <p:tgtEl>
                                          <p:spTgt spid="526352"/>
                                        </p:tgtEl>
                                        <p:attrNameLst>
                                          <p:attrName>ppt_w</p:attrName>
                                        </p:attrNameLst>
                                      </p:cBhvr>
                                      <p:tavLst>
                                        <p:tav tm="0">
                                          <p:val>
                                            <p:fltVal val="0"/>
                                          </p:val>
                                        </p:tav>
                                        <p:tav tm="100000">
                                          <p:val>
                                            <p:strVal val="#ppt_w"/>
                                          </p:val>
                                        </p:tav>
                                      </p:tavLst>
                                    </p:anim>
                                    <p:anim calcmode="lin" valueType="num">
                                      <p:cBhvr>
                                        <p:cTn id="26" dur="500" fill="hold"/>
                                        <p:tgtEl>
                                          <p:spTgt spid="526352"/>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26352"/>
                                        </p:tgtEl>
                                        <p:attrNameLst>
                                          <p:attrName>style.visibility</p:attrName>
                                        </p:attrNameLst>
                                      </p:cBhvr>
                                      <p:to>
                                        <p:strVal val="hidden"/>
                                      </p:to>
                                    </p:set>
                                  </p:subTnLst>
                                </p:cTn>
                              </p:par>
                            </p:childTnLst>
                          </p:cTn>
                        </p:par>
                        <p:par>
                          <p:cTn id="27" fill="hold">
                            <p:stCondLst>
                              <p:cond delay="500"/>
                            </p:stCondLst>
                            <p:childTnLst>
                              <p:par>
                                <p:cTn id="28" presetID="1" presetClass="entr" presetSubtype="0" fill="hold" grpId="0" nodeType="afterEffect">
                                  <p:stCondLst>
                                    <p:cond delay="300"/>
                                  </p:stCondLst>
                                  <p:childTnLst>
                                    <p:set>
                                      <p:cBhvr>
                                        <p:cTn id="29" dur="1" fill="hold">
                                          <p:stCondLst>
                                            <p:cond delay="499"/>
                                          </p:stCondLst>
                                        </p:cTn>
                                        <p:tgtEl>
                                          <p:spTgt spid="526358"/>
                                        </p:tgtEl>
                                        <p:attrNameLst>
                                          <p:attrName>style.visibility</p:attrName>
                                        </p:attrNameLst>
                                      </p:cBhvr>
                                      <p:to>
                                        <p:strVal val="visible"/>
                                      </p:to>
                                    </p:set>
                                  </p:childTnLst>
                                  <p:subTnLst>
                                    <p:set>
                                      <p:cBhvr override="childStyle">
                                        <p:cTn dur="1" fill="hold" display="0" masterRel="nextClick" afterEffect="1"/>
                                        <p:tgtEl>
                                          <p:spTgt spid="526358"/>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7" presetClass="entr" presetSubtype="8" fill="hold" grpId="0" nodeType="clickEffect">
                                  <p:stCondLst>
                                    <p:cond delay="0"/>
                                  </p:stCondLst>
                                  <p:childTnLst>
                                    <p:set>
                                      <p:cBhvr>
                                        <p:cTn id="33" dur="1" fill="hold">
                                          <p:stCondLst>
                                            <p:cond delay="0"/>
                                          </p:stCondLst>
                                        </p:cTn>
                                        <p:tgtEl>
                                          <p:spTgt spid="526353"/>
                                        </p:tgtEl>
                                        <p:attrNameLst>
                                          <p:attrName>style.visibility</p:attrName>
                                        </p:attrNameLst>
                                      </p:cBhvr>
                                      <p:to>
                                        <p:strVal val="visible"/>
                                      </p:to>
                                    </p:set>
                                    <p:anim calcmode="lin" valueType="num">
                                      <p:cBhvr>
                                        <p:cTn id="34" dur="500" fill="hold"/>
                                        <p:tgtEl>
                                          <p:spTgt spid="526353"/>
                                        </p:tgtEl>
                                        <p:attrNameLst>
                                          <p:attrName>ppt_x</p:attrName>
                                        </p:attrNameLst>
                                      </p:cBhvr>
                                      <p:tavLst>
                                        <p:tav tm="0">
                                          <p:val>
                                            <p:strVal val="#ppt_x-#ppt_w/2"/>
                                          </p:val>
                                        </p:tav>
                                        <p:tav tm="100000">
                                          <p:val>
                                            <p:strVal val="#ppt_x"/>
                                          </p:val>
                                        </p:tav>
                                      </p:tavLst>
                                    </p:anim>
                                    <p:anim calcmode="lin" valueType="num">
                                      <p:cBhvr>
                                        <p:cTn id="35" dur="500" fill="hold"/>
                                        <p:tgtEl>
                                          <p:spTgt spid="526353"/>
                                        </p:tgtEl>
                                        <p:attrNameLst>
                                          <p:attrName>ppt_y</p:attrName>
                                        </p:attrNameLst>
                                      </p:cBhvr>
                                      <p:tavLst>
                                        <p:tav tm="0">
                                          <p:val>
                                            <p:strVal val="#ppt_y"/>
                                          </p:val>
                                        </p:tav>
                                        <p:tav tm="100000">
                                          <p:val>
                                            <p:strVal val="#ppt_y"/>
                                          </p:val>
                                        </p:tav>
                                      </p:tavLst>
                                    </p:anim>
                                    <p:anim calcmode="lin" valueType="num">
                                      <p:cBhvr>
                                        <p:cTn id="36" dur="500" fill="hold"/>
                                        <p:tgtEl>
                                          <p:spTgt spid="526353"/>
                                        </p:tgtEl>
                                        <p:attrNameLst>
                                          <p:attrName>ppt_w</p:attrName>
                                        </p:attrNameLst>
                                      </p:cBhvr>
                                      <p:tavLst>
                                        <p:tav tm="0">
                                          <p:val>
                                            <p:fltVal val="0"/>
                                          </p:val>
                                        </p:tav>
                                        <p:tav tm="100000">
                                          <p:val>
                                            <p:strVal val="#ppt_w"/>
                                          </p:val>
                                        </p:tav>
                                      </p:tavLst>
                                    </p:anim>
                                    <p:anim calcmode="lin" valueType="num">
                                      <p:cBhvr>
                                        <p:cTn id="37" dur="500" fill="hold"/>
                                        <p:tgtEl>
                                          <p:spTgt spid="526353"/>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26353"/>
                                        </p:tgtEl>
                                        <p:attrNameLst>
                                          <p:attrName>style.visibility</p:attrName>
                                        </p:attrNameLst>
                                      </p:cBhvr>
                                      <p:to>
                                        <p:strVal val="hidden"/>
                                      </p:to>
                                    </p:set>
                                  </p:subTnLst>
                                </p:cTn>
                              </p:par>
                            </p:childTnLst>
                          </p:cTn>
                        </p:par>
                        <p:par>
                          <p:cTn id="38" fill="hold">
                            <p:stCondLst>
                              <p:cond delay="500"/>
                            </p:stCondLst>
                            <p:childTnLst>
                              <p:par>
                                <p:cTn id="39" presetID="1" presetClass="entr" presetSubtype="0" fill="hold" grpId="0" nodeType="afterEffect">
                                  <p:stCondLst>
                                    <p:cond delay="300"/>
                                  </p:stCondLst>
                                  <p:childTnLst>
                                    <p:set>
                                      <p:cBhvr>
                                        <p:cTn id="40" dur="1" fill="hold">
                                          <p:stCondLst>
                                            <p:cond delay="499"/>
                                          </p:stCondLst>
                                        </p:cTn>
                                        <p:tgtEl>
                                          <p:spTgt spid="526357"/>
                                        </p:tgtEl>
                                        <p:attrNameLst>
                                          <p:attrName>style.visibility</p:attrName>
                                        </p:attrNameLst>
                                      </p:cBhvr>
                                      <p:to>
                                        <p:strVal val="visible"/>
                                      </p:to>
                                    </p:set>
                                  </p:childTnLst>
                                  <p:subTnLst>
                                    <p:set>
                                      <p:cBhvr override="childStyle">
                                        <p:cTn dur="1" fill="hold" display="0" masterRel="nextClick" afterEffect="1"/>
                                        <p:tgtEl>
                                          <p:spTgt spid="526357"/>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7" presetClass="entr" presetSubtype="8" fill="hold" grpId="0" nodeType="clickEffect">
                                  <p:stCondLst>
                                    <p:cond delay="0"/>
                                  </p:stCondLst>
                                  <p:childTnLst>
                                    <p:set>
                                      <p:cBhvr>
                                        <p:cTn id="44" dur="1" fill="hold">
                                          <p:stCondLst>
                                            <p:cond delay="0"/>
                                          </p:stCondLst>
                                        </p:cTn>
                                        <p:tgtEl>
                                          <p:spTgt spid="526354"/>
                                        </p:tgtEl>
                                        <p:attrNameLst>
                                          <p:attrName>style.visibility</p:attrName>
                                        </p:attrNameLst>
                                      </p:cBhvr>
                                      <p:to>
                                        <p:strVal val="visible"/>
                                      </p:to>
                                    </p:set>
                                    <p:anim calcmode="lin" valueType="num">
                                      <p:cBhvr>
                                        <p:cTn id="45" dur="500" fill="hold"/>
                                        <p:tgtEl>
                                          <p:spTgt spid="526354"/>
                                        </p:tgtEl>
                                        <p:attrNameLst>
                                          <p:attrName>ppt_x</p:attrName>
                                        </p:attrNameLst>
                                      </p:cBhvr>
                                      <p:tavLst>
                                        <p:tav tm="0">
                                          <p:val>
                                            <p:strVal val="#ppt_x-#ppt_w/2"/>
                                          </p:val>
                                        </p:tav>
                                        <p:tav tm="100000">
                                          <p:val>
                                            <p:strVal val="#ppt_x"/>
                                          </p:val>
                                        </p:tav>
                                      </p:tavLst>
                                    </p:anim>
                                    <p:anim calcmode="lin" valueType="num">
                                      <p:cBhvr>
                                        <p:cTn id="46" dur="500" fill="hold"/>
                                        <p:tgtEl>
                                          <p:spTgt spid="526354"/>
                                        </p:tgtEl>
                                        <p:attrNameLst>
                                          <p:attrName>ppt_y</p:attrName>
                                        </p:attrNameLst>
                                      </p:cBhvr>
                                      <p:tavLst>
                                        <p:tav tm="0">
                                          <p:val>
                                            <p:strVal val="#ppt_y"/>
                                          </p:val>
                                        </p:tav>
                                        <p:tav tm="100000">
                                          <p:val>
                                            <p:strVal val="#ppt_y"/>
                                          </p:val>
                                        </p:tav>
                                      </p:tavLst>
                                    </p:anim>
                                    <p:anim calcmode="lin" valueType="num">
                                      <p:cBhvr>
                                        <p:cTn id="47" dur="500" fill="hold"/>
                                        <p:tgtEl>
                                          <p:spTgt spid="526354"/>
                                        </p:tgtEl>
                                        <p:attrNameLst>
                                          <p:attrName>ppt_w</p:attrName>
                                        </p:attrNameLst>
                                      </p:cBhvr>
                                      <p:tavLst>
                                        <p:tav tm="0">
                                          <p:val>
                                            <p:fltVal val="0"/>
                                          </p:val>
                                        </p:tav>
                                        <p:tav tm="100000">
                                          <p:val>
                                            <p:strVal val="#ppt_w"/>
                                          </p:val>
                                        </p:tav>
                                      </p:tavLst>
                                    </p:anim>
                                    <p:anim calcmode="lin" valueType="num">
                                      <p:cBhvr>
                                        <p:cTn id="48" dur="500" fill="hold"/>
                                        <p:tgtEl>
                                          <p:spTgt spid="526354"/>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26354"/>
                                        </p:tgtEl>
                                        <p:attrNameLst>
                                          <p:attrName>style.visibility</p:attrName>
                                        </p:attrNameLst>
                                      </p:cBhvr>
                                      <p:to>
                                        <p:strVal val="hidden"/>
                                      </p:to>
                                    </p:set>
                                  </p:subTnLst>
                                </p:cTn>
                              </p:par>
                            </p:childTnLst>
                          </p:cTn>
                        </p:par>
                        <p:par>
                          <p:cTn id="49" fill="hold">
                            <p:stCondLst>
                              <p:cond delay="500"/>
                            </p:stCondLst>
                            <p:childTnLst>
                              <p:par>
                                <p:cTn id="50" presetID="1" presetClass="entr" presetSubtype="0" fill="hold" grpId="0" nodeType="afterEffect">
                                  <p:stCondLst>
                                    <p:cond delay="300"/>
                                  </p:stCondLst>
                                  <p:childTnLst>
                                    <p:set>
                                      <p:cBhvr>
                                        <p:cTn id="51" dur="1" fill="hold">
                                          <p:stCondLst>
                                            <p:cond delay="499"/>
                                          </p:stCondLst>
                                        </p:cTn>
                                        <p:tgtEl>
                                          <p:spTgt spid="526359"/>
                                        </p:tgtEl>
                                        <p:attrNameLst>
                                          <p:attrName>style.visibility</p:attrName>
                                        </p:attrNameLst>
                                      </p:cBhvr>
                                      <p:to>
                                        <p:strVal val="visible"/>
                                      </p:to>
                                    </p:set>
                                  </p:childTnLst>
                                  <p:subTnLst>
                                    <p:set>
                                      <p:cBhvr override="childStyle">
                                        <p:cTn dur="1" fill="hold" display="0" masterRel="nextClick" afterEffect="1"/>
                                        <p:tgtEl>
                                          <p:spTgt spid="526359"/>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7" presetClass="entr" presetSubtype="8" fill="hold" grpId="0" nodeType="clickEffect">
                                  <p:stCondLst>
                                    <p:cond delay="0"/>
                                  </p:stCondLst>
                                  <p:childTnLst>
                                    <p:set>
                                      <p:cBhvr>
                                        <p:cTn id="55" dur="1" fill="hold">
                                          <p:stCondLst>
                                            <p:cond delay="0"/>
                                          </p:stCondLst>
                                        </p:cTn>
                                        <p:tgtEl>
                                          <p:spTgt spid="526355"/>
                                        </p:tgtEl>
                                        <p:attrNameLst>
                                          <p:attrName>style.visibility</p:attrName>
                                        </p:attrNameLst>
                                      </p:cBhvr>
                                      <p:to>
                                        <p:strVal val="visible"/>
                                      </p:to>
                                    </p:set>
                                    <p:anim calcmode="lin" valueType="num">
                                      <p:cBhvr>
                                        <p:cTn id="56" dur="500" fill="hold"/>
                                        <p:tgtEl>
                                          <p:spTgt spid="526355"/>
                                        </p:tgtEl>
                                        <p:attrNameLst>
                                          <p:attrName>ppt_x</p:attrName>
                                        </p:attrNameLst>
                                      </p:cBhvr>
                                      <p:tavLst>
                                        <p:tav tm="0">
                                          <p:val>
                                            <p:strVal val="#ppt_x-#ppt_w/2"/>
                                          </p:val>
                                        </p:tav>
                                        <p:tav tm="100000">
                                          <p:val>
                                            <p:strVal val="#ppt_x"/>
                                          </p:val>
                                        </p:tav>
                                      </p:tavLst>
                                    </p:anim>
                                    <p:anim calcmode="lin" valueType="num">
                                      <p:cBhvr>
                                        <p:cTn id="57" dur="500" fill="hold"/>
                                        <p:tgtEl>
                                          <p:spTgt spid="526355"/>
                                        </p:tgtEl>
                                        <p:attrNameLst>
                                          <p:attrName>ppt_y</p:attrName>
                                        </p:attrNameLst>
                                      </p:cBhvr>
                                      <p:tavLst>
                                        <p:tav tm="0">
                                          <p:val>
                                            <p:strVal val="#ppt_y"/>
                                          </p:val>
                                        </p:tav>
                                        <p:tav tm="100000">
                                          <p:val>
                                            <p:strVal val="#ppt_y"/>
                                          </p:val>
                                        </p:tav>
                                      </p:tavLst>
                                    </p:anim>
                                    <p:anim calcmode="lin" valueType="num">
                                      <p:cBhvr>
                                        <p:cTn id="58" dur="500" fill="hold"/>
                                        <p:tgtEl>
                                          <p:spTgt spid="526355"/>
                                        </p:tgtEl>
                                        <p:attrNameLst>
                                          <p:attrName>ppt_w</p:attrName>
                                        </p:attrNameLst>
                                      </p:cBhvr>
                                      <p:tavLst>
                                        <p:tav tm="0">
                                          <p:val>
                                            <p:fltVal val="0"/>
                                          </p:val>
                                        </p:tav>
                                        <p:tav tm="100000">
                                          <p:val>
                                            <p:strVal val="#ppt_w"/>
                                          </p:val>
                                        </p:tav>
                                      </p:tavLst>
                                    </p:anim>
                                    <p:anim calcmode="lin" valueType="num">
                                      <p:cBhvr>
                                        <p:cTn id="59" dur="500" fill="hold"/>
                                        <p:tgtEl>
                                          <p:spTgt spid="526355"/>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26355"/>
                                        </p:tgtEl>
                                        <p:attrNameLst>
                                          <p:attrName>style.visibility</p:attrName>
                                        </p:attrNameLst>
                                      </p:cBhvr>
                                      <p:to>
                                        <p:strVal val="hidden"/>
                                      </p:to>
                                    </p:set>
                                  </p:subTnLst>
                                </p:cTn>
                              </p:par>
                            </p:childTnLst>
                          </p:cTn>
                        </p:par>
                        <p:par>
                          <p:cTn id="60" fill="hold">
                            <p:stCondLst>
                              <p:cond delay="500"/>
                            </p:stCondLst>
                            <p:childTnLst>
                              <p:par>
                                <p:cTn id="61" presetID="1" presetClass="entr" presetSubtype="0" fill="hold" grpId="0" nodeType="afterEffect">
                                  <p:stCondLst>
                                    <p:cond delay="300"/>
                                  </p:stCondLst>
                                  <p:childTnLst>
                                    <p:set>
                                      <p:cBhvr>
                                        <p:cTn id="62" dur="1" fill="hold">
                                          <p:stCondLst>
                                            <p:cond delay="499"/>
                                          </p:stCondLst>
                                        </p:cTn>
                                        <p:tgtEl>
                                          <p:spTgt spid="526360"/>
                                        </p:tgtEl>
                                        <p:attrNameLst>
                                          <p:attrName>style.visibility</p:attrName>
                                        </p:attrNameLst>
                                      </p:cBhvr>
                                      <p:to>
                                        <p:strVal val="visible"/>
                                      </p:to>
                                    </p:set>
                                  </p:childTnLst>
                                  <p:subTnLst>
                                    <p:set>
                                      <p:cBhvr override="childStyle">
                                        <p:cTn dur="1" fill="hold" display="0" masterRel="nextClick" afterEffect="1"/>
                                        <p:tgtEl>
                                          <p:spTgt spid="52636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51" grpId="0" animBg="1"/>
      <p:bldP spid="526352" grpId="0" animBg="1"/>
      <p:bldP spid="526353" grpId="0" animBg="1"/>
      <p:bldP spid="526354" grpId="0" animBg="1"/>
      <p:bldP spid="526355" grpId="0" animBg="1"/>
      <p:bldP spid="526356" grpId="0" autoUpdateAnimBg="0"/>
      <p:bldP spid="526357" grpId="0" autoUpdateAnimBg="0"/>
      <p:bldP spid="526358" grpId="0" autoUpdateAnimBg="0"/>
      <p:bldP spid="526359" grpId="0" autoUpdateAnimBg="0"/>
      <p:bldP spid="52636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nvGrpSpPr>
        <p:grpSpPr bwMode="auto">
          <a:xfrm>
            <a:off x="1905000" y="4267200"/>
            <a:ext cx="609600" cy="2286000"/>
            <a:chOff x="1200" y="1296"/>
            <a:chExt cx="384" cy="2832"/>
          </a:xfrm>
        </p:grpSpPr>
        <p:sp>
          <p:nvSpPr>
            <p:cNvPr id="63538" name="Rectangle 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39" name="Line 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3540" name="Line 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3491" name="Group 6"/>
          <p:cNvGrpSpPr>
            <a:grpSpLocks/>
          </p:cNvGrpSpPr>
          <p:nvPr/>
        </p:nvGrpSpPr>
        <p:grpSpPr bwMode="auto">
          <a:xfrm>
            <a:off x="6629400" y="4267200"/>
            <a:ext cx="609600" cy="2286000"/>
            <a:chOff x="1200" y="1296"/>
            <a:chExt cx="384" cy="2832"/>
          </a:xfrm>
        </p:grpSpPr>
        <p:sp>
          <p:nvSpPr>
            <p:cNvPr id="63535" name="Rectangle 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36" name="Line 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3537" name="Line 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3492" name="Group 10"/>
          <p:cNvGrpSpPr>
            <a:grpSpLocks/>
          </p:cNvGrpSpPr>
          <p:nvPr/>
        </p:nvGrpSpPr>
        <p:grpSpPr bwMode="auto">
          <a:xfrm>
            <a:off x="6096000" y="4267200"/>
            <a:ext cx="609600" cy="2286000"/>
            <a:chOff x="1200" y="1296"/>
            <a:chExt cx="384" cy="2832"/>
          </a:xfrm>
        </p:grpSpPr>
        <p:sp>
          <p:nvSpPr>
            <p:cNvPr id="63532" name="Rectangle 1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33" name="Line 1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3534" name="Line 1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3493" name="Group 14"/>
          <p:cNvGrpSpPr>
            <a:grpSpLocks/>
          </p:cNvGrpSpPr>
          <p:nvPr/>
        </p:nvGrpSpPr>
        <p:grpSpPr bwMode="auto">
          <a:xfrm>
            <a:off x="5562600" y="4267200"/>
            <a:ext cx="609600" cy="2286000"/>
            <a:chOff x="1200" y="1296"/>
            <a:chExt cx="384" cy="2832"/>
          </a:xfrm>
        </p:grpSpPr>
        <p:sp>
          <p:nvSpPr>
            <p:cNvPr id="63529" name="Rectangle 15"/>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30" name="Line 16"/>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3531" name="Line 17"/>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3494" name="Group 18"/>
          <p:cNvGrpSpPr>
            <a:grpSpLocks/>
          </p:cNvGrpSpPr>
          <p:nvPr/>
        </p:nvGrpSpPr>
        <p:grpSpPr bwMode="auto">
          <a:xfrm>
            <a:off x="5029200" y="4267200"/>
            <a:ext cx="609600" cy="2286000"/>
            <a:chOff x="1200" y="1296"/>
            <a:chExt cx="384" cy="2832"/>
          </a:xfrm>
        </p:grpSpPr>
        <p:sp>
          <p:nvSpPr>
            <p:cNvPr id="63526" name="Rectangle 19"/>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27" name="Line 20"/>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3528" name="Line 21"/>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3495" name="Group 22"/>
          <p:cNvGrpSpPr>
            <a:grpSpLocks/>
          </p:cNvGrpSpPr>
          <p:nvPr/>
        </p:nvGrpSpPr>
        <p:grpSpPr bwMode="auto">
          <a:xfrm>
            <a:off x="4495800" y="4267200"/>
            <a:ext cx="609600" cy="2286000"/>
            <a:chOff x="1200" y="1296"/>
            <a:chExt cx="384" cy="2832"/>
          </a:xfrm>
        </p:grpSpPr>
        <p:sp>
          <p:nvSpPr>
            <p:cNvPr id="63523" name="Rectangle 2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24" name="Line 2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3525" name="Line 2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3496" name="Group 26"/>
          <p:cNvGrpSpPr>
            <a:grpSpLocks/>
          </p:cNvGrpSpPr>
          <p:nvPr/>
        </p:nvGrpSpPr>
        <p:grpSpPr bwMode="auto">
          <a:xfrm>
            <a:off x="3962400" y="4267200"/>
            <a:ext cx="609600" cy="2286000"/>
            <a:chOff x="1200" y="1296"/>
            <a:chExt cx="384" cy="2832"/>
          </a:xfrm>
        </p:grpSpPr>
        <p:sp>
          <p:nvSpPr>
            <p:cNvPr id="63520" name="Rectangle 2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21" name="Line 2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3522" name="Line 2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3497" name="Group 30"/>
          <p:cNvGrpSpPr>
            <a:grpSpLocks/>
          </p:cNvGrpSpPr>
          <p:nvPr/>
        </p:nvGrpSpPr>
        <p:grpSpPr bwMode="auto">
          <a:xfrm>
            <a:off x="3429000" y="4267200"/>
            <a:ext cx="609600" cy="2286000"/>
            <a:chOff x="1200" y="1296"/>
            <a:chExt cx="384" cy="2832"/>
          </a:xfrm>
        </p:grpSpPr>
        <p:sp>
          <p:nvSpPr>
            <p:cNvPr id="63517" name="Rectangle 3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18" name="Line 3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3519" name="Line 3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3498" name="Group 34"/>
          <p:cNvGrpSpPr>
            <a:grpSpLocks/>
          </p:cNvGrpSpPr>
          <p:nvPr/>
        </p:nvGrpSpPr>
        <p:grpSpPr bwMode="auto">
          <a:xfrm>
            <a:off x="2895600" y="4267200"/>
            <a:ext cx="609600" cy="2286000"/>
            <a:chOff x="1200" y="1296"/>
            <a:chExt cx="384" cy="2832"/>
          </a:xfrm>
        </p:grpSpPr>
        <p:sp>
          <p:nvSpPr>
            <p:cNvPr id="63514" name="Rectangle 35"/>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15" name="Line 36"/>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3516" name="Line 37"/>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3499" name="Group 38"/>
          <p:cNvGrpSpPr>
            <a:grpSpLocks/>
          </p:cNvGrpSpPr>
          <p:nvPr/>
        </p:nvGrpSpPr>
        <p:grpSpPr bwMode="auto">
          <a:xfrm>
            <a:off x="2362200" y="4267200"/>
            <a:ext cx="609600" cy="2286000"/>
            <a:chOff x="1200" y="1296"/>
            <a:chExt cx="384" cy="2832"/>
          </a:xfrm>
        </p:grpSpPr>
        <p:sp>
          <p:nvSpPr>
            <p:cNvPr id="63511" name="Rectangle 39"/>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12" name="Line 40"/>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3513" name="Line 41"/>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63500" name="Rectangle 42"/>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sp>
        <p:nvSpPr>
          <p:cNvPr id="63501"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02"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03"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04" name="Rectangle 46"/>
          <p:cNvSpPr>
            <a:spLocks noChangeArrowheads="1"/>
          </p:cNvSpPr>
          <p:nvPr/>
        </p:nvSpPr>
        <p:spPr bwMode="auto">
          <a:xfrm rot="10422472">
            <a:off x="3581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05" name="Rectangle 47"/>
          <p:cNvSpPr>
            <a:spLocks noChangeArrowheads="1"/>
          </p:cNvSpPr>
          <p:nvPr/>
        </p:nvSpPr>
        <p:spPr bwMode="auto">
          <a:xfrm rot="10422472">
            <a:off x="4114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06" name="Rectangle 48"/>
          <p:cNvSpPr>
            <a:spLocks noChangeArrowheads="1"/>
          </p:cNvSpPr>
          <p:nvPr/>
        </p:nvSpPr>
        <p:spPr bwMode="auto">
          <a:xfrm rot="10422472">
            <a:off x="46482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07" name="Rectangle 49"/>
          <p:cNvSpPr>
            <a:spLocks noChangeArrowheads="1"/>
          </p:cNvSpPr>
          <p:nvPr/>
        </p:nvSpPr>
        <p:spPr bwMode="auto">
          <a:xfrm rot="10422472">
            <a:off x="51816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08" name="Rectangle 50"/>
          <p:cNvSpPr>
            <a:spLocks noChangeArrowheads="1"/>
          </p:cNvSpPr>
          <p:nvPr/>
        </p:nvSpPr>
        <p:spPr bwMode="auto">
          <a:xfrm rot="10422472">
            <a:off x="57150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09" name="Rectangle 51"/>
          <p:cNvSpPr>
            <a:spLocks noChangeArrowheads="1"/>
          </p:cNvSpPr>
          <p:nvPr/>
        </p:nvSpPr>
        <p:spPr bwMode="auto">
          <a:xfrm rot="10422472">
            <a:off x="6248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3510" name="Rectangle 52"/>
          <p:cNvSpPr>
            <a:spLocks noChangeArrowheads="1"/>
          </p:cNvSpPr>
          <p:nvPr/>
        </p:nvSpPr>
        <p:spPr bwMode="auto">
          <a:xfrm rot="10422472">
            <a:off x="6781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p:cNvGrpSpPr>
            <a:grpSpLocks/>
          </p:cNvGrpSpPr>
          <p:nvPr/>
        </p:nvGrpSpPr>
        <p:grpSpPr bwMode="auto">
          <a:xfrm>
            <a:off x="1905000" y="4267200"/>
            <a:ext cx="609600" cy="2286000"/>
            <a:chOff x="1200" y="1296"/>
            <a:chExt cx="384" cy="2832"/>
          </a:xfrm>
        </p:grpSpPr>
        <p:sp>
          <p:nvSpPr>
            <p:cNvPr id="64564" name="Rectangle 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65" name="Line 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4566" name="Line 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4515" name="Group 6"/>
          <p:cNvGrpSpPr>
            <a:grpSpLocks/>
          </p:cNvGrpSpPr>
          <p:nvPr/>
        </p:nvGrpSpPr>
        <p:grpSpPr bwMode="auto">
          <a:xfrm>
            <a:off x="6629400" y="4267200"/>
            <a:ext cx="609600" cy="2286000"/>
            <a:chOff x="1200" y="1296"/>
            <a:chExt cx="384" cy="2832"/>
          </a:xfrm>
        </p:grpSpPr>
        <p:sp>
          <p:nvSpPr>
            <p:cNvPr id="64561" name="Rectangle 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62" name="Line 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4563" name="Line 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4516" name="Group 10"/>
          <p:cNvGrpSpPr>
            <a:grpSpLocks/>
          </p:cNvGrpSpPr>
          <p:nvPr/>
        </p:nvGrpSpPr>
        <p:grpSpPr bwMode="auto">
          <a:xfrm>
            <a:off x="6096000" y="4267200"/>
            <a:ext cx="609600" cy="2286000"/>
            <a:chOff x="1200" y="1296"/>
            <a:chExt cx="384" cy="2832"/>
          </a:xfrm>
        </p:grpSpPr>
        <p:sp>
          <p:nvSpPr>
            <p:cNvPr id="64558" name="Rectangle 1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59" name="Line 1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4560" name="Line 1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4517" name="Group 14"/>
          <p:cNvGrpSpPr>
            <a:grpSpLocks/>
          </p:cNvGrpSpPr>
          <p:nvPr/>
        </p:nvGrpSpPr>
        <p:grpSpPr bwMode="auto">
          <a:xfrm>
            <a:off x="5562600" y="4267200"/>
            <a:ext cx="609600" cy="2286000"/>
            <a:chOff x="1200" y="1296"/>
            <a:chExt cx="384" cy="2832"/>
          </a:xfrm>
        </p:grpSpPr>
        <p:sp>
          <p:nvSpPr>
            <p:cNvPr id="64555" name="Rectangle 15"/>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56" name="Line 16"/>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4557" name="Line 17"/>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4518" name="Group 18"/>
          <p:cNvGrpSpPr>
            <a:grpSpLocks/>
          </p:cNvGrpSpPr>
          <p:nvPr/>
        </p:nvGrpSpPr>
        <p:grpSpPr bwMode="auto">
          <a:xfrm>
            <a:off x="5029200" y="4267200"/>
            <a:ext cx="609600" cy="2286000"/>
            <a:chOff x="1200" y="1296"/>
            <a:chExt cx="384" cy="2832"/>
          </a:xfrm>
        </p:grpSpPr>
        <p:sp>
          <p:nvSpPr>
            <p:cNvPr id="64552" name="Rectangle 19"/>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53" name="Line 20"/>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4554" name="Line 21"/>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4519" name="Group 22"/>
          <p:cNvGrpSpPr>
            <a:grpSpLocks/>
          </p:cNvGrpSpPr>
          <p:nvPr/>
        </p:nvGrpSpPr>
        <p:grpSpPr bwMode="auto">
          <a:xfrm>
            <a:off x="4495800" y="4267200"/>
            <a:ext cx="609600" cy="2286000"/>
            <a:chOff x="1200" y="1296"/>
            <a:chExt cx="384" cy="2832"/>
          </a:xfrm>
        </p:grpSpPr>
        <p:sp>
          <p:nvSpPr>
            <p:cNvPr id="64549" name="Rectangle 2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50" name="Line 2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4551" name="Line 2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4520" name="Group 26"/>
          <p:cNvGrpSpPr>
            <a:grpSpLocks/>
          </p:cNvGrpSpPr>
          <p:nvPr/>
        </p:nvGrpSpPr>
        <p:grpSpPr bwMode="auto">
          <a:xfrm>
            <a:off x="3962400" y="4267200"/>
            <a:ext cx="609600" cy="2286000"/>
            <a:chOff x="1200" y="1296"/>
            <a:chExt cx="384" cy="2832"/>
          </a:xfrm>
        </p:grpSpPr>
        <p:sp>
          <p:nvSpPr>
            <p:cNvPr id="64546" name="Rectangle 2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47" name="Line 2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4548" name="Line 2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4521" name="Group 30"/>
          <p:cNvGrpSpPr>
            <a:grpSpLocks/>
          </p:cNvGrpSpPr>
          <p:nvPr/>
        </p:nvGrpSpPr>
        <p:grpSpPr bwMode="auto">
          <a:xfrm>
            <a:off x="3429000" y="4267200"/>
            <a:ext cx="609600" cy="2286000"/>
            <a:chOff x="1200" y="1296"/>
            <a:chExt cx="384" cy="2832"/>
          </a:xfrm>
        </p:grpSpPr>
        <p:sp>
          <p:nvSpPr>
            <p:cNvPr id="64543" name="Rectangle 3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44" name="Line 3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4545" name="Line 3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4522" name="Group 34"/>
          <p:cNvGrpSpPr>
            <a:grpSpLocks/>
          </p:cNvGrpSpPr>
          <p:nvPr/>
        </p:nvGrpSpPr>
        <p:grpSpPr bwMode="auto">
          <a:xfrm>
            <a:off x="2895600" y="4267200"/>
            <a:ext cx="609600" cy="2286000"/>
            <a:chOff x="1200" y="1296"/>
            <a:chExt cx="384" cy="2832"/>
          </a:xfrm>
        </p:grpSpPr>
        <p:sp>
          <p:nvSpPr>
            <p:cNvPr id="64540" name="Rectangle 35"/>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41" name="Line 36"/>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4542" name="Line 37"/>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4523" name="Group 38"/>
          <p:cNvGrpSpPr>
            <a:grpSpLocks/>
          </p:cNvGrpSpPr>
          <p:nvPr/>
        </p:nvGrpSpPr>
        <p:grpSpPr bwMode="auto">
          <a:xfrm>
            <a:off x="2362200" y="4267200"/>
            <a:ext cx="609600" cy="2286000"/>
            <a:chOff x="1200" y="1296"/>
            <a:chExt cx="384" cy="2832"/>
          </a:xfrm>
        </p:grpSpPr>
        <p:sp>
          <p:nvSpPr>
            <p:cNvPr id="64537" name="Rectangle 39"/>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38" name="Line 40"/>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4539" name="Line 41"/>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64524" name="Rectangle 42"/>
          <p:cNvSpPr>
            <a:spLocks noChangeArrowheads="1"/>
          </p:cNvSpPr>
          <p:nvPr/>
        </p:nvSpPr>
        <p:spPr bwMode="auto">
          <a:xfrm>
            <a:off x="1905000" y="2362200"/>
            <a:ext cx="5334000" cy="4495800"/>
          </a:xfrm>
          <a:prstGeom prst="rect">
            <a:avLst/>
          </a:prstGeom>
          <a:noFill/>
          <a:ln w="38100">
            <a:solidFill>
              <a:srgbClr val="FF0000"/>
            </a:solidFill>
            <a:miter lim="800000"/>
            <a:headEnd/>
            <a:tailEnd/>
          </a:ln>
        </p:spPr>
        <p:txBody>
          <a:bodyPr wrap="none" anchor="ctr"/>
          <a:lstStyle/>
          <a:p>
            <a:endParaRPr lang="en-US"/>
          </a:p>
        </p:txBody>
      </p:sp>
      <p:sp>
        <p:nvSpPr>
          <p:cNvPr id="64525"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26"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27"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28" name="Rectangle 46"/>
          <p:cNvSpPr>
            <a:spLocks noChangeArrowheads="1"/>
          </p:cNvSpPr>
          <p:nvPr/>
        </p:nvSpPr>
        <p:spPr bwMode="auto">
          <a:xfrm rot="10422472">
            <a:off x="3581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29" name="Rectangle 47"/>
          <p:cNvSpPr>
            <a:spLocks noChangeArrowheads="1"/>
          </p:cNvSpPr>
          <p:nvPr/>
        </p:nvSpPr>
        <p:spPr bwMode="auto">
          <a:xfrm rot="10422472">
            <a:off x="4114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30" name="Rectangle 48"/>
          <p:cNvSpPr>
            <a:spLocks noChangeArrowheads="1"/>
          </p:cNvSpPr>
          <p:nvPr/>
        </p:nvSpPr>
        <p:spPr bwMode="auto">
          <a:xfrm rot="10422472">
            <a:off x="46482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31" name="Rectangle 49"/>
          <p:cNvSpPr>
            <a:spLocks noChangeArrowheads="1"/>
          </p:cNvSpPr>
          <p:nvPr/>
        </p:nvSpPr>
        <p:spPr bwMode="auto">
          <a:xfrm rot="10422472">
            <a:off x="51816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32" name="Rectangle 50"/>
          <p:cNvSpPr>
            <a:spLocks noChangeArrowheads="1"/>
          </p:cNvSpPr>
          <p:nvPr/>
        </p:nvSpPr>
        <p:spPr bwMode="auto">
          <a:xfrm rot="10422472">
            <a:off x="57150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33" name="Rectangle 51"/>
          <p:cNvSpPr>
            <a:spLocks noChangeArrowheads="1"/>
          </p:cNvSpPr>
          <p:nvPr/>
        </p:nvSpPr>
        <p:spPr bwMode="auto">
          <a:xfrm rot="10422472">
            <a:off x="6248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34" name="Rectangle 52"/>
          <p:cNvSpPr>
            <a:spLocks noChangeArrowheads="1"/>
          </p:cNvSpPr>
          <p:nvPr/>
        </p:nvSpPr>
        <p:spPr bwMode="auto">
          <a:xfrm rot="10422472">
            <a:off x="6781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4535" name="Rectangle 53"/>
          <p:cNvSpPr>
            <a:spLocks noChangeArrowheads="1"/>
          </p:cNvSpPr>
          <p:nvPr/>
        </p:nvSpPr>
        <p:spPr bwMode="auto">
          <a:xfrm>
            <a:off x="6629400" y="2362200"/>
            <a:ext cx="609600" cy="1828800"/>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64536" name="Rectangle 54"/>
          <p:cNvSpPr>
            <a:spLocks noGrp="1" noChangeArrowheads="1"/>
          </p:cNvSpPr>
          <p:nvPr>
            <p:ph type="title"/>
          </p:nvPr>
        </p:nvSpPr>
        <p:spPr>
          <a:xfrm>
            <a:off x="609600" y="1371600"/>
            <a:ext cx="7772400" cy="838200"/>
          </a:xfrm>
        </p:spPr>
        <p:txBody>
          <a:bodyPr/>
          <a:lstStyle/>
          <a:p>
            <a:pPr eaLnBrk="1" hangingPunct="1"/>
            <a:r>
              <a:rPr lang="en-US" sz="2800" smtClean="0"/>
              <a:t>Spread the adhesive using a notched squeegee or spray at recommended rate</a:t>
            </a: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65539" name="Group 3"/>
          <p:cNvGrpSpPr>
            <a:grpSpLocks/>
          </p:cNvGrpSpPr>
          <p:nvPr/>
        </p:nvGrpSpPr>
        <p:grpSpPr bwMode="auto">
          <a:xfrm>
            <a:off x="6629400" y="2057400"/>
            <a:ext cx="609600" cy="4495800"/>
            <a:chOff x="1200" y="1296"/>
            <a:chExt cx="384" cy="2832"/>
          </a:xfrm>
        </p:grpSpPr>
        <p:sp>
          <p:nvSpPr>
            <p:cNvPr id="65586" name="Rectangle 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87" name="Line 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5588" name="Line 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5540" name="Group 7"/>
          <p:cNvGrpSpPr>
            <a:grpSpLocks/>
          </p:cNvGrpSpPr>
          <p:nvPr/>
        </p:nvGrpSpPr>
        <p:grpSpPr bwMode="auto">
          <a:xfrm>
            <a:off x="6096000" y="4267200"/>
            <a:ext cx="609600" cy="2286000"/>
            <a:chOff x="1200" y="1296"/>
            <a:chExt cx="384" cy="2832"/>
          </a:xfrm>
        </p:grpSpPr>
        <p:sp>
          <p:nvSpPr>
            <p:cNvPr id="65583" name="Rectangle 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84" name="Line 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5585" name="Line 1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5541" name="Group 11"/>
          <p:cNvGrpSpPr>
            <a:grpSpLocks/>
          </p:cNvGrpSpPr>
          <p:nvPr/>
        </p:nvGrpSpPr>
        <p:grpSpPr bwMode="auto">
          <a:xfrm>
            <a:off x="5562600" y="4267200"/>
            <a:ext cx="609600" cy="2286000"/>
            <a:chOff x="1200" y="1296"/>
            <a:chExt cx="384" cy="2832"/>
          </a:xfrm>
        </p:grpSpPr>
        <p:sp>
          <p:nvSpPr>
            <p:cNvPr id="65580" name="Rectangle 1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81" name="Line 1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5582" name="Line 1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5542" name="Group 15"/>
          <p:cNvGrpSpPr>
            <a:grpSpLocks/>
          </p:cNvGrpSpPr>
          <p:nvPr/>
        </p:nvGrpSpPr>
        <p:grpSpPr bwMode="auto">
          <a:xfrm>
            <a:off x="5029200" y="4267200"/>
            <a:ext cx="609600" cy="2286000"/>
            <a:chOff x="1200" y="1296"/>
            <a:chExt cx="384" cy="2832"/>
          </a:xfrm>
        </p:grpSpPr>
        <p:sp>
          <p:nvSpPr>
            <p:cNvPr id="65577" name="Rectangle 1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78" name="Line 1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5579" name="Line 1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5543" name="Group 19"/>
          <p:cNvGrpSpPr>
            <a:grpSpLocks/>
          </p:cNvGrpSpPr>
          <p:nvPr/>
        </p:nvGrpSpPr>
        <p:grpSpPr bwMode="auto">
          <a:xfrm>
            <a:off x="4495800" y="4267200"/>
            <a:ext cx="609600" cy="2286000"/>
            <a:chOff x="1200" y="1296"/>
            <a:chExt cx="384" cy="2832"/>
          </a:xfrm>
        </p:grpSpPr>
        <p:sp>
          <p:nvSpPr>
            <p:cNvPr id="65574" name="Rectangle 2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75" name="Line 2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5576" name="Line 2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5544" name="Group 23"/>
          <p:cNvGrpSpPr>
            <a:grpSpLocks/>
          </p:cNvGrpSpPr>
          <p:nvPr/>
        </p:nvGrpSpPr>
        <p:grpSpPr bwMode="auto">
          <a:xfrm>
            <a:off x="3962400" y="4267200"/>
            <a:ext cx="609600" cy="2286000"/>
            <a:chOff x="1200" y="1296"/>
            <a:chExt cx="384" cy="2832"/>
          </a:xfrm>
        </p:grpSpPr>
        <p:sp>
          <p:nvSpPr>
            <p:cNvPr id="65571" name="Rectangle 24"/>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72" name="Line 25"/>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5573" name="Line 26"/>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5545" name="Group 27"/>
          <p:cNvGrpSpPr>
            <a:grpSpLocks/>
          </p:cNvGrpSpPr>
          <p:nvPr/>
        </p:nvGrpSpPr>
        <p:grpSpPr bwMode="auto">
          <a:xfrm>
            <a:off x="3429000" y="4267200"/>
            <a:ext cx="609600" cy="2286000"/>
            <a:chOff x="1200" y="1296"/>
            <a:chExt cx="384" cy="2832"/>
          </a:xfrm>
        </p:grpSpPr>
        <p:sp>
          <p:nvSpPr>
            <p:cNvPr id="65568" name="Rectangle 28"/>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69" name="Line 29"/>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5570" name="Line 30"/>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5546" name="Group 31"/>
          <p:cNvGrpSpPr>
            <a:grpSpLocks/>
          </p:cNvGrpSpPr>
          <p:nvPr/>
        </p:nvGrpSpPr>
        <p:grpSpPr bwMode="auto">
          <a:xfrm>
            <a:off x="2895600" y="4267200"/>
            <a:ext cx="609600" cy="2286000"/>
            <a:chOff x="1200" y="1296"/>
            <a:chExt cx="384" cy="2832"/>
          </a:xfrm>
        </p:grpSpPr>
        <p:sp>
          <p:nvSpPr>
            <p:cNvPr id="65565" name="Rectangle 32"/>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66" name="Line 33"/>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5567" name="Line 34"/>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5547" name="Group 35"/>
          <p:cNvGrpSpPr>
            <a:grpSpLocks/>
          </p:cNvGrpSpPr>
          <p:nvPr/>
        </p:nvGrpSpPr>
        <p:grpSpPr bwMode="auto">
          <a:xfrm>
            <a:off x="2362200" y="4267200"/>
            <a:ext cx="609600" cy="2286000"/>
            <a:chOff x="1200" y="1296"/>
            <a:chExt cx="384" cy="2832"/>
          </a:xfrm>
        </p:grpSpPr>
        <p:sp>
          <p:nvSpPr>
            <p:cNvPr id="65562" name="Rectangle 36"/>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63" name="Line 37"/>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5564" name="Line 38"/>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5548" name="Group 39"/>
          <p:cNvGrpSpPr>
            <a:grpSpLocks/>
          </p:cNvGrpSpPr>
          <p:nvPr/>
        </p:nvGrpSpPr>
        <p:grpSpPr bwMode="auto">
          <a:xfrm>
            <a:off x="1905000" y="4267200"/>
            <a:ext cx="609600" cy="2286000"/>
            <a:chOff x="1200" y="1296"/>
            <a:chExt cx="384" cy="2832"/>
          </a:xfrm>
        </p:grpSpPr>
        <p:sp>
          <p:nvSpPr>
            <p:cNvPr id="65559" name="Rectangle 4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60" name="Line 4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5561" name="Line 4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65549"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50"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51"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52" name="Rectangle 46"/>
          <p:cNvSpPr>
            <a:spLocks noChangeArrowheads="1"/>
          </p:cNvSpPr>
          <p:nvPr/>
        </p:nvSpPr>
        <p:spPr bwMode="auto">
          <a:xfrm rot="10422472">
            <a:off x="3581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53" name="Rectangle 47"/>
          <p:cNvSpPr>
            <a:spLocks noChangeArrowheads="1"/>
          </p:cNvSpPr>
          <p:nvPr/>
        </p:nvSpPr>
        <p:spPr bwMode="auto">
          <a:xfrm rot="10422472">
            <a:off x="4114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54" name="Rectangle 48"/>
          <p:cNvSpPr>
            <a:spLocks noChangeArrowheads="1"/>
          </p:cNvSpPr>
          <p:nvPr/>
        </p:nvSpPr>
        <p:spPr bwMode="auto">
          <a:xfrm rot="10422472">
            <a:off x="46482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55" name="Rectangle 49"/>
          <p:cNvSpPr>
            <a:spLocks noChangeArrowheads="1"/>
          </p:cNvSpPr>
          <p:nvPr/>
        </p:nvSpPr>
        <p:spPr bwMode="auto">
          <a:xfrm rot="10422472">
            <a:off x="51816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56" name="Rectangle 50"/>
          <p:cNvSpPr>
            <a:spLocks noChangeArrowheads="1"/>
          </p:cNvSpPr>
          <p:nvPr/>
        </p:nvSpPr>
        <p:spPr bwMode="auto">
          <a:xfrm rot="10422472">
            <a:off x="57150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57" name="Rectangle 51"/>
          <p:cNvSpPr>
            <a:spLocks noChangeArrowheads="1"/>
          </p:cNvSpPr>
          <p:nvPr/>
        </p:nvSpPr>
        <p:spPr bwMode="auto">
          <a:xfrm rot="10422472">
            <a:off x="6248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5558" name="Rectangle 52"/>
          <p:cNvSpPr>
            <a:spLocks noChangeArrowheads="1"/>
          </p:cNvSpPr>
          <p:nvPr/>
        </p:nvSpPr>
        <p:spPr bwMode="auto">
          <a:xfrm>
            <a:off x="6096000" y="2057400"/>
            <a:ext cx="609600" cy="2133600"/>
          </a:xfrm>
          <a:prstGeom prst="rect">
            <a:avLst/>
          </a:prstGeom>
          <a:solidFill>
            <a:srgbClr val="333333"/>
          </a:solidFill>
          <a:ln w="9525">
            <a:solidFill>
              <a:schemeClr val="tx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p:cNvGrpSpPr>
            <a:grpSpLocks/>
          </p:cNvGrpSpPr>
          <p:nvPr/>
        </p:nvGrpSpPr>
        <p:grpSpPr bwMode="auto">
          <a:xfrm>
            <a:off x="6096000" y="2057400"/>
            <a:ext cx="609600" cy="4495800"/>
            <a:chOff x="1200" y="1296"/>
            <a:chExt cx="384" cy="2832"/>
          </a:xfrm>
        </p:grpSpPr>
        <p:sp>
          <p:nvSpPr>
            <p:cNvPr id="66609" name="Rectangle 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610" name="Line 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6611" name="Line 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6563" name="Group 6"/>
          <p:cNvGrpSpPr>
            <a:grpSpLocks/>
          </p:cNvGrpSpPr>
          <p:nvPr/>
        </p:nvGrpSpPr>
        <p:grpSpPr bwMode="auto">
          <a:xfrm>
            <a:off x="5562600" y="4267200"/>
            <a:ext cx="609600" cy="2286000"/>
            <a:chOff x="1200" y="1296"/>
            <a:chExt cx="384" cy="2832"/>
          </a:xfrm>
        </p:grpSpPr>
        <p:sp>
          <p:nvSpPr>
            <p:cNvPr id="66606" name="Rectangle 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607" name="Line 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6608" name="Line 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6564" name="Group 10"/>
          <p:cNvGrpSpPr>
            <a:grpSpLocks/>
          </p:cNvGrpSpPr>
          <p:nvPr/>
        </p:nvGrpSpPr>
        <p:grpSpPr bwMode="auto">
          <a:xfrm>
            <a:off x="5029200" y="4267200"/>
            <a:ext cx="609600" cy="2286000"/>
            <a:chOff x="1200" y="1296"/>
            <a:chExt cx="384" cy="2832"/>
          </a:xfrm>
        </p:grpSpPr>
        <p:sp>
          <p:nvSpPr>
            <p:cNvPr id="66603" name="Rectangle 1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604" name="Line 1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6605" name="Line 1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6565" name="Group 14"/>
          <p:cNvGrpSpPr>
            <a:grpSpLocks/>
          </p:cNvGrpSpPr>
          <p:nvPr/>
        </p:nvGrpSpPr>
        <p:grpSpPr bwMode="auto">
          <a:xfrm>
            <a:off x="4495800" y="4267200"/>
            <a:ext cx="609600" cy="2286000"/>
            <a:chOff x="1200" y="1296"/>
            <a:chExt cx="384" cy="2832"/>
          </a:xfrm>
        </p:grpSpPr>
        <p:sp>
          <p:nvSpPr>
            <p:cNvPr id="66600" name="Rectangle 15"/>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601" name="Line 16"/>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6602" name="Line 17"/>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6566" name="Group 18"/>
          <p:cNvGrpSpPr>
            <a:grpSpLocks/>
          </p:cNvGrpSpPr>
          <p:nvPr/>
        </p:nvGrpSpPr>
        <p:grpSpPr bwMode="auto">
          <a:xfrm>
            <a:off x="3962400" y="4267200"/>
            <a:ext cx="609600" cy="2286000"/>
            <a:chOff x="1200" y="1296"/>
            <a:chExt cx="384" cy="2832"/>
          </a:xfrm>
        </p:grpSpPr>
        <p:sp>
          <p:nvSpPr>
            <p:cNvPr id="66597" name="Rectangle 19"/>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98" name="Line 20"/>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6599" name="Line 21"/>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6567" name="Group 22"/>
          <p:cNvGrpSpPr>
            <a:grpSpLocks/>
          </p:cNvGrpSpPr>
          <p:nvPr/>
        </p:nvGrpSpPr>
        <p:grpSpPr bwMode="auto">
          <a:xfrm>
            <a:off x="3429000" y="4267200"/>
            <a:ext cx="609600" cy="2286000"/>
            <a:chOff x="1200" y="1296"/>
            <a:chExt cx="384" cy="2832"/>
          </a:xfrm>
        </p:grpSpPr>
        <p:sp>
          <p:nvSpPr>
            <p:cNvPr id="66594" name="Rectangle 23"/>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95" name="Line 24"/>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6596" name="Line 25"/>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6568" name="Group 26"/>
          <p:cNvGrpSpPr>
            <a:grpSpLocks/>
          </p:cNvGrpSpPr>
          <p:nvPr/>
        </p:nvGrpSpPr>
        <p:grpSpPr bwMode="auto">
          <a:xfrm>
            <a:off x="2895600" y="4267200"/>
            <a:ext cx="609600" cy="2286000"/>
            <a:chOff x="1200" y="1296"/>
            <a:chExt cx="384" cy="2832"/>
          </a:xfrm>
        </p:grpSpPr>
        <p:sp>
          <p:nvSpPr>
            <p:cNvPr id="66591" name="Rectangle 27"/>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92" name="Line 28"/>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6593" name="Line 29"/>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6569" name="Group 30"/>
          <p:cNvGrpSpPr>
            <a:grpSpLocks/>
          </p:cNvGrpSpPr>
          <p:nvPr/>
        </p:nvGrpSpPr>
        <p:grpSpPr bwMode="auto">
          <a:xfrm>
            <a:off x="2362200" y="4267200"/>
            <a:ext cx="609600" cy="2286000"/>
            <a:chOff x="1200" y="1296"/>
            <a:chExt cx="384" cy="2832"/>
          </a:xfrm>
        </p:grpSpPr>
        <p:sp>
          <p:nvSpPr>
            <p:cNvPr id="66588" name="Rectangle 31"/>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89" name="Line 32"/>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6590" name="Line 33"/>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grpSp>
        <p:nvGrpSpPr>
          <p:cNvPr id="66570" name="Group 34"/>
          <p:cNvGrpSpPr>
            <a:grpSpLocks/>
          </p:cNvGrpSpPr>
          <p:nvPr/>
        </p:nvGrpSpPr>
        <p:grpSpPr bwMode="auto">
          <a:xfrm>
            <a:off x="1905000" y="4267200"/>
            <a:ext cx="609600" cy="2286000"/>
            <a:chOff x="1200" y="1296"/>
            <a:chExt cx="384" cy="2832"/>
          </a:xfrm>
        </p:grpSpPr>
        <p:sp>
          <p:nvSpPr>
            <p:cNvPr id="66585" name="Rectangle 35"/>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86" name="Line 36"/>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6587" name="Line 37"/>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66571" name="Rectangle 38"/>
          <p:cNvSpPr>
            <a:spLocks noChangeArrowheads="1"/>
          </p:cNvSpPr>
          <p:nvPr/>
        </p:nvSpPr>
        <p:spPr bwMode="auto">
          <a:xfrm>
            <a:off x="1905000" y="2057400"/>
            <a:ext cx="5334000" cy="4495800"/>
          </a:xfrm>
          <a:prstGeom prst="rect">
            <a:avLst/>
          </a:prstGeom>
          <a:noFill/>
          <a:ln w="38100">
            <a:solidFill>
              <a:srgbClr val="FF0000"/>
            </a:solidFill>
            <a:miter lim="800000"/>
            <a:headEnd/>
            <a:tailEnd/>
          </a:ln>
        </p:spPr>
        <p:txBody>
          <a:bodyPr wrap="none" anchor="ctr"/>
          <a:lstStyle/>
          <a:p>
            <a:endParaRPr lang="en-US"/>
          </a:p>
        </p:txBody>
      </p:sp>
      <p:grpSp>
        <p:nvGrpSpPr>
          <p:cNvPr id="66572" name="Group 39"/>
          <p:cNvGrpSpPr>
            <a:grpSpLocks/>
          </p:cNvGrpSpPr>
          <p:nvPr/>
        </p:nvGrpSpPr>
        <p:grpSpPr bwMode="auto">
          <a:xfrm>
            <a:off x="6629400" y="2057400"/>
            <a:ext cx="609600" cy="4495800"/>
            <a:chOff x="1200" y="1296"/>
            <a:chExt cx="384" cy="2832"/>
          </a:xfrm>
        </p:grpSpPr>
        <p:sp>
          <p:nvSpPr>
            <p:cNvPr id="66582" name="Rectangle 40"/>
            <p:cNvSpPr>
              <a:spLocks noChangeArrowheads="1"/>
            </p:cNvSpPr>
            <p:nvPr/>
          </p:nvSpPr>
          <p:spPr bwMode="auto">
            <a:xfrm>
              <a:off x="1200" y="1296"/>
              <a:ext cx="384" cy="2832"/>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83" name="Line 41"/>
            <p:cNvSpPr>
              <a:spLocks noChangeShapeType="1"/>
            </p:cNvSpPr>
            <p:nvPr/>
          </p:nvSpPr>
          <p:spPr bwMode="auto">
            <a:xfrm>
              <a:off x="1248" y="1296"/>
              <a:ext cx="0" cy="2832"/>
            </a:xfrm>
            <a:prstGeom prst="line">
              <a:avLst/>
            </a:prstGeom>
            <a:noFill/>
            <a:ln w="9525">
              <a:solidFill>
                <a:srgbClr val="FF0000"/>
              </a:solidFill>
              <a:round/>
              <a:headEnd/>
              <a:tailEnd/>
            </a:ln>
          </p:spPr>
          <p:txBody>
            <a:bodyPr wrap="none" anchor="ctr"/>
            <a:lstStyle/>
            <a:p>
              <a:endParaRPr lang="en-US"/>
            </a:p>
          </p:txBody>
        </p:sp>
        <p:sp>
          <p:nvSpPr>
            <p:cNvPr id="66584" name="Line 42"/>
            <p:cNvSpPr>
              <a:spLocks noChangeShapeType="1"/>
            </p:cNvSpPr>
            <p:nvPr/>
          </p:nvSpPr>
          <p:spPr bwMode="auto">
            <a:xfrm>
              <a:off x="1536" y="1296"/>
              <a:ext cx="0" cy="2832"/>
            </a:xfrm>
            <a:prstGeom prst="line">
              <a:avLst/>
            </a:prstGeom>
            <a:noFill/>
            <a:ln w="9525">
              <a:solidFill>
                <a:srgbClr val="FF0000"/>
              </a:solidFill>
              <a:round/>
              <a:headEnd/>
              <a:tailEnd/>
            </a:ln>
          </p:spPr>
          <p:txBody>
            <a:bodyPr wrap="none" anchor="ctr"/>
            <a:lstStyle/>
            <a:p>
              <a:endParaRPr lang="en-US"/>
            </a:p>
          </p:txBody>
        </p:sp>
      </p:grpSp>
      <p:sp>
        <p:nvSpPr>
          <p:cNvPr id="66573" name="Rectangle 43"/>
          <p:cNvSpPr>
            <a:spLocks noChangeArrowheads="1"/>
          </p:cNvSpPr>
          <p:nvPr/>
        </p:nvSpPr>
        <p:spPr bwMode="auto">
          <a:xfrm rot="10422472">
            <a:off x="2051050" y="4191000"/>
            <a:ext cx="609600" cy="2436813"/>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74" name="Rectangle 44"/>
          <p:cNvSpPr>
            <a:spLocks noChangeArrowheads="1"/>
          </p:cNvSpPr>
          <p:nvPr/>
        </p:nvSpPr>
        <p:spPr bwMode="auto">
          <a:xfrm rot="10422472">
            <a:off x="25860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75" name="Rectangle 45"/>
          <p:cNvSpPr>
            <a:spLocks noChangeArrowheads="1"/>
          </p:cNvSpPr>
          <p:nvPr/>
        </p:nvSpPr>
        <p:spPr bwMode="auto">
          <a:xfrm rot="10422472">
            <a:off x="3043238"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76" name="Rectangle 46"/>
          <p:cNvSpPr>
            <a:spLocks noChangeArrowheads="1"/>
          </p:cNvSpPr>
          <p:nvPr/>
        </p:nvSpPr>
        <p:spPr bwMode="auto">
          <a:xfrm rot="10422472">
            <a:off x="35814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77" name="Rectangle 47"/>
          <p:cNvSpPr>
            <a:spLocks noChangeArrowheads="1"/>
          </p:cNvSpPr>
          <p:nvPr/>
        </p:nvSpPr>
        <p:spPr bwMode="auto">
          <a:xfrm rot="10422472">
            <a:off x="41148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78" name="Rectangle 48"/>
          <p:cNvSpPr>
            <a:spLocks noChangeArrowheads="1"/>
          </p:cNvSpPr>
          <p:nvPr/>
        </p:nvSpPr>
        <p:spPr bwMode="auto">
          <a:xfrm rot="10422472">
            <a:off x="46482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79" name="Rectangle 49"/>
          <p:cNvSpPr>
            <a:spLocks noChangeArrowheads="1"/>
          </p:cNvSpPr>
          <p:nvPr/>
        </p:nvSpPr>
        <p:spPr bwMode="auto">
          <a:xfrm rot="10422472">
            <a:off x="51816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80" name="Rectangle 50"/>
          <p:cNvSpPr>
            <a:spLocks noChangeArrowheads="1"/>
          </p:cNvSpPr>
          <p:nvPr/>
        </p:nvSpPr>
        <p:spPr bwMode="auto">
          <a:xfrm rot="10422472">
            <a:off x="5715000" y="4191000"/>
            <a:ext cx="609600" cy="2438400"/>
          </a:xfrm>
          <a:prstGeom prst="rect">
            <a:avLst/>
          </a:prstGeom>
          <a:solidFill>
            <a:schemeClr val="bg2"/>
          </a:solidFill>
          <a:ln w="9525">
            <a:solidFill>
              <a:schemeClr val="bg1"/>
            </a:solidFill>
            <a:miter lim="800000"/>
            <a:headEnd/>
            <a:tailEnd/>
          </a:ln>
        </p:spPr>
        <p:txBody>
          <a:bodyPr wrap="none" anchor="ctr"/>
          <a:lstStyle/>
          <a:p>
            <a:endParaRPr lang="en-US"/>
          </a:p>
        </p:txBody>
      </p:sp>
      <p:sp>
        <p:nvSpPr>
          <p:cNvPr id="66581" name="Rectangle 51"/>
          <p:cNvSpPr>
            <a:spLocks noChangeArrowheads="1"/>
          </p:cNvSpPr>
          <p:nvPr/>
        </p:nvSpPr>
        <p:spPr bwMode="auto">
          <a:xfrm>
            <a:off x="5562600" y="2057400"/>
            <a:ext cx="609600" cy="2133600"/>
          </a:xfrm>
          <a:prstGeom prst="rect">
            <a:avLst/>
          </a:prstGeom>
          <a:solidFill>
            <a:srgbClr val="333333"/>
          </a:solidFill>
          <a:ln w="9525">
            <a:solidFill>
              <a:schemeClr val="tx1"/>
            </a:solidFill>
            <a:miter lim="800000"/>
            <a:headEnd/>
            <a:tailEnd/>
          </a:ln>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mtClean="0"/>
              <a:t>DO</a:t>
            </a:r>
          </a:p>
        </p:txBody>
      </p:sp>
      <p:pic>
        <p:nvPicPr>
          <p:cNvPr id="67587" name="Picture 3" descr="C:\Documents and Settings\AndersonDavid\My Documents\My Pictures\week ending 03-12-11\week ending 03-12-11 080.jpg"/>
          <p:cNvPicPr>
            <a:picLocks noChangeAspect="1" noChangeArrowheads="1"/>
          </p:cNvPicPr>
          <p:nvPr/>
        </p:nvPicPr>
        <p:blipFill>
          <a:blip r:embed="rId2" cstate="screen"/>
          <a:srcRect/>
          <a:stretch>
            <a:fillRect/>
          </a:stretch>
        </p:blipFill>
        <p:spPr bwMode="auto">
          <a:xfrm>
            <a:off x="0" y="1524000"/>
            <a:ext cx="9144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533400" y="457200"/>
            <a:ext cx="8229600" cy="1143000"/>
          </a:xfrm>
        </p:spPr>
        <p:txBody>
          <a:bodyPr/>
          <a:lstStyle/>
          <a:p>
            <a:pPr eaLnBrk="1" hangingPunct="1"/>
            <a:r>
              <a:rPr lang="en-US" smtClean="0"/>
              <a:t>DON’T GRANULES</a:t>
            </a:r>
          </a:p>
        </p:txBody>
      </p:sp>
      <p:pic>
        <p:nvPicPr>
          <p:cNvPr id="68611" name="Picture 2" descr="C:\Documents and Settings\AndersonDavid\My Documents\My Pictures\JAJ (Cherokee Middle School)\JAJ (Cherokee Middle School) 023.jpg"/>
          <p:cNvPicPr>
            <a:picLocks noChangeAspect="1" noChangeArrowheads="1"/>
          </p:cNvPicPr>
          <p:nvPr/>
        </p:nvPicPr>
        <p:blipFill>
          <a:blip r:embed="rId2" cstate="screen"/>
          <a:srcRect/>
          <a:stretch>
            <a:fillRect/>
          </a:stretch>
        </p:blipFill>
        <p:spPr bwMode="auto">
          <a:xfrm>
            <a:off x="0" y="1676400"/>
            <a:ext cx="91440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762000" y="609600"/>
            <a:ext cx="8229600" cy="1143000"/>
          </a:xfrm>
        </p:spPr>
        <p:txBody>
          <a:bodyPr/>
          <a:lstStyle/>
          <a:p>
            <a:pPr eaLnBrk="1" hangingPunct="1"/>
            <a:r>
              <a:rPr lang="en-US" smtClean="0">
                <a:solidFill>
                  <a:schemeClr val="tx1"/>
                </a:solidFill>
              </a:rPr>
              <a:t>LET THE ROLLS RELAX</a:t>
            </a:r>
          </a:p>
        </p:txBody>
      </p:sp>
      <p:pic>
        <p:nvPicPr>
          <p:cNvPr id="69635" name="Picture 2" descr="C:\Documents and Settings\AndersonDavid\My Documents\My Pictures\Bulk mail Facility 018.jpg"/>
          <p:cNvPicPr>
            <a:picLocks noChangeAspect="1" noChangeArrowheads="1"/>
          </p:cNvPicPr>
          <p:nvPr/>
        </p:nvPicPr>
        <p:blipFill>
          <a:blip r:embed="rId2" cstate="screen"/>
          <a:srcRect/>
          <a:stretch>
            <a:fillRect/>
          </a:stretch>
        </p:blipFill>
        <p:spPr bwMode="auto">
          <a:xfrm>
            <a:off x="0" y="1447800"/>
            <a:ext cx="9144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z="3200" b="1" smtClean="0"/>
              <a:t>FLASHING </a:t>
            </a:r>
            <a:endParaRPr lang="en-US" sz="3200" smtClean="0"/>
          </a:p>
        </p:txBody>
      </p:sp>
      <p:sp>
        <p:nvSpPr>
          <p:cNvPr id="70659" name="Text Placeholder 3"/>
          <p:cNvSpPr>
            <a:spLocks noGrp="1"/>
          </p:cNvSpPr>
          <p:nvPr>
            <p:ph type="body" sz="half" idx="2"/>
          </p:nvPr>
        </p:nvSpPr>
        <p:spPr>
          <a:xfrm>
            <a:off x="4648200" y="1447800"/>
            <a:ext cx="4038600" cy="2133600"/>
          </a:xfrm>
        </p:spPr>
        <p:txBody>
          <a:bodyPr/>
          <a:lstStyle/>
          <a:p>
            <a:pPr algn="ctr" eaLnBrk="1" hangingPunct="1">
              <a:buFontTx/>
              <a:buNone/>
            </a:pPr>
            <a:r>
              <a:rPr lang="en-US" b="1" i="1" u="sng" smtClean="0"/>
              <a:t>APP</a:t>
            </a:r>
          </a:p>
          <a:p>
            <a:pPr eaLnBrk="1" hangingPunct="1">
              <a:buFontTx/>
              <a:buNone/>
            </a:pPr>
            <a:r>
              <a:rPr lang="en-US" sz="1800" smtClean="0"/>
              <a:t>Flashing shall be installed in using </a:t>
            </a:r>
            <a:r>
              <a:rPr lang="en-US" sz="1800" smtClean="0">
                <a:solidFill>
                  <a:srgbClr val="FF0000"/>
                </a:solidFill>
              </a:rPr>
              <a:t>APP Cool Membrane </a:t>
            </a:r>
            <a:r>
              <a:rPr lang="en-US" sz="1800" smtClean="0"/>
              <a:t>and Firestone </a:t>
            </a:r>
            <a:r>
              <a:rPr lang="en-US" sz="1800" smtClean="0">
                <a:solidFill>
                  <a:srgbClr val="FF0000"/>
                </a:solidFill>
              </a:rPr>
              <a:t>Multi-Purpose MB Flashing Cement </a:t>
            </a:r>
            <a:r>
              <a:rPr lang="en-US" sz="1800" smtClean="0"/>
              <a:t>or </a:t>
            </a:r>
            <a:r>
              <a:rPr lang="en-US" sz="1800" smtClean="0">
                <a:solidFill>
                  <a:srgbClr val="FF0000"/>
                </a:solidFill>
              </a:rPr>
              <a:t>APP Torch Grade</a:t>
            </a:r>
            <a:r>
              <a:rPr lang="en-US" sz="1800" smtClean="0"/>
              <a:t> products.</a:t>
            </a:r>
            <a:endParaRPr lang="en-US" sz="1900" smtClean="0"/>
          </a:p>
          <a:p>
            <a:pPr eaLnBrk="1" hangingPunct="1">
              <a:buFontTx/>
              <a:buNone/>
            </a:pPr>
            <a:endParaRPr lang="en-US" sz="1900" smtClean="0"/>
          </a:p>
          <a:p>
            <a:pPr eaLnBrk="1" hangingPunct="1">
              <a:buFontTx/>
              <a:buNone/>
            </a:pPr>
            <a:endParaRPr lang="en-US" sz="1900" smtClean="0"/>
          </a:p>
          <a:p>
            <a:pPr eaLnBrk="1" hangingPunct="1">
              <a:buFontTx/>
              <a:buNone/>
            </a:pPr>
            <a:endParaRPr lang="en-US" sz="2000" smtClean="0"/>
          </a:p>
          <a:p>
            <a:pPr eaLnBrk="1" hangingPunct="1">
              <a:buFontTx/>
              <a:buNone/>
            </a:pPr>
            <a:endParaRPr lang="en-US" sz="1900" smtClean="0"/>
          </a:p>
          <a:p>
            <a:pPr eaLnBrk="1" hangingPunct="1">
              <a:buFontTx/>
              <a:buNone/>
            </a:pPr>
            <a:endParaRPr lang="en-US" sz="1900" b="1" i="1" u="sng" smtClean="0"/>
          </a:p>
          <a:p>
            <a:pPr eaLnBrk="1" hangingPunct="1">
              <a:buFontTx/>
              <a:buNone/>
            </a:pPr>
            <a:endParaRPr lang="en-US" sz="1900" b="1" i="1" u="sng" smtClean="0"/>
          </a:p>
          <a:p>
            <a:pPr algn="ctr" eaLnBrk="1" hangingPunct="1">
              <a:buFontTx/>
              <a:buNone/>
            </a:pPr>
            <a:endParaRPr lang="en-US" b="1" i="1" u="sng" smtClean="0"/>
          </a:p>
        </p:txBody>
      </p:sp>
      <p:sp>
        <p:nvSpPr>
          <p:cNvPr id="7" name="Text Placeholder 3"/>
          <p:cNvSpPr txBox="1">
            <a:spLocks/>
          </p:cNvSpPr>
          <p:nvPr/>
        </p:nvSpPr>
        <p:spPr bwMode="auto">
          <a:xfrm>
            <a:off x="4724400" y="1752600"/>
            <a:ext cx="4114800" cy="4525963"/>
          </a:xfrm>
          <a:prstGeom prst="rect">
            <a:avLst/>
          </a:prstGeom>
          <a:noFill/>
          <a:ln w="9525">
            <a:noFill/>
            <a:miter lim="800000"/>
            <a:headEnd/>
            <a:tailEnd/>
          </a:ln>
          <a:effectLst/>
        </p:spPr>
        <p:txBody>
          <a:bodyPr/>
          <a:lstStyle/>
          <a:p>
            <a:pPr marL="342900" indent="-342900" algn="ctr">
              <a:spcBef>
                <a:spcPct val="20000"/>
              </a:spcBef>
              <a:defRPr/>
            </a:pPr>
            <a:endParaRPr lang="en-US" sz="3200" b="1" i="1" u="sng" kern="0" dirty="0">
              <a:latin typeface="+mn-lt"/>
              <a:cs typeface="+mn-cs"/>
            </a:endParaRPr>
          </a:p>
        </p:txBody>
      </p:sp>
      <p:sp>
        <p:nvSpPr>
          <p:cNvPr id="8" name="Text Placeholder 3"/>
          <p:cNvSpPr txBox="1">
            <a:spLocks/>
          </p:cNvSpPr>
          <p:nvPr/>
        </p:nvSpPr>
        <p:spPr bwMode="auto">
          <a:xfrm>
            <a:off x="381000" y="1905000"/>
            <a:ext cx="4038600" cy="4525963"/>
          </a:xfrm>
          <a:prstGeom prst="rect">
            <a:avLst/>
          </a:prstGeom>
          <a:noFill/>
          <a:ln w="9525">
            <a:noFill/>
            <a:miter lim="800000"/>
            <a:headEnd/>
            <a:tailEnd/>
          </a:ln>
          <a:effectLst/>
        </p:spPr>
        <p:txBody>
          <a:bodyPr/>
          <a:lstStyle/>
          <a:p>
            <a:pPr marL="342900" indent="-342900" algn="ctr">
              <a:spcBef>
                <a:spcPct val="20000"/>
              </a:spcBef>
              <a:defRPr/>
            </a:pPr>
            <a:endParaRPr lang="en-US" sz="3200" b="1" i="1" u="sng" kern="0" dirty="0">
              <a:latin typeface="+mn-lt"/>
              <a:cs typeface="+mn-cs"/>
            </a:endParaRPr>
          </a:p>
        </p:txBody>
      </p:sp>
      <p:sp>
        <p:nvSpPr>
          <p:cNvPr id="9" name="Text Placeholder 3"/>
          <p:cNvSpPr txBox="1">
            <a:spLocks/>
          </p:cNvSpPr>
          <p:nvPr/>
        </p:nvSpPr>
        <p:spPr bwMode="auto">
          <a:xfrm>
            <a:off x="457200" y="1447800"/>
            <a:ext cx="4038600" cy="5105400"/>
          </a:xfrm>
          <a:prstGeom prst="rect">
            <a:avLst/>
          </a:prstGeom>
          <a:noFill/>
          <a:ln w="9525">
            <a:noFill/>
            <a:miter lim="800000"/>
            <a:headEnd/>
            <a:tailEnd/>
          </a:ln>
          <a:effectLst/>
        </p:spPr>
        <p:txBody>
          <a:bodyPr>
            <a:normAutofit/>
          </a:bodyPr>
          <a:lstStyle/>
          <a:p>
            <a:pPr marL="342900" indent="-342900" algn="ctr">
              <a:spcBef>
                <a:spcPct val="20000"/>
              </a:spcBef>
              <a:defRPr/>
            </a:pPr>
            <a:r>
              <a:rPr lang="en-US" sz="3200" b="1" i="1" u="sng" kern="0" dirty="0">
                <a:latin typeface="+mn-lt"/>
                <a:cs typeface="+mn-cs"/>
              </a:rPr>
              <a:t>SBS</a:t>
            </a:r>
          </a:p>
          <a:p>
            <a:pPr marL="342900" indent="-342900" algn="ctr">
              <a:spcBef>
                <a:spcPct val="20000"/>
              </a:spcBef>
              <a:defRPr/>
            </a:pPr>
            <a:endParaRPr lang="en-US" sz="3200" b="1" i="1" u="sng" kern="0" dirty="0">
              <a:latin typeface="+mn-lt"/>
              <a:cs typeface="+mn-cs"/>
            </a:endParaRPr>
          </a:p>
          <a:p>
            <a:pPr marL="342900" indent="-342900">
              <a:spcBef>
                <a:spcPct val="20000"/>
              </a:spcBef>
              <a:defRPr/>
            </a:pPr>
            <a:endParaRPr lang="en-US" sz="1600" b="1" i="1" u="sng" kern="0" dirty="0">
              <a:latin typeface="+mn-lt"/>
              <a:cs typeface="+mn-cs"/>
            </a:endParaRPr>
          </a:p>
          <a:p>
            <a:pPr marL="342900" indent="-342900" algn="ctr">
              <a:spcBef>
                <a:spcPct val="20000"/>
              </a:spcBef>
              <a:defRPr/>
            </a:pPr>
            <a:endParaRPr lang="en-US" sz="3200" b="1" i="1" u="sng" kern="0" dirty="0">
              <a:latin typeface="+mn-lt"/>
              <a:cs typeface="+mn-cs"/>
            </a:endParaRPr>
          </a:p>
        </p:txBody>
      </p:sp>
      <p:sp>
        <p:nvSpPr>
          <p:cNvPr id="70663" name="Rectangle 10"/>
          <p:cNvSpPr>
            <a:spLocks noChangeArrowheads="1"/>
          </p:cNvSpPr>
          <p:nvPr/>
        </p:nvSpPr>
        <p:spPr bwMode="auto">
          <a:xfrm>
            <a:off x="457200" y="2057400"/>
            <a:ext cx="3962400" cy="2308225"/>
          </a:xfrm>
          <a:prstGeom prst="rect">
            <a:avLst/>
          </a:prstGeom>
          <a:noFill/>
          <a:ln w="9525">
            <a:noFill/>
            <a:miter lim="800000"/>
            <a:headEnd/>
            <a:tailEnd/>
          </a:ln>
        </p:spPr>
        <p:txBody>
          <a:bodyPr>
            <a:spAutoFit/>
          </a:bodyPr>
          <a:lstStyle/>
          <a:p>
            <a:r>
              <a:rPr lang="en-US"/>
              <a:t>Sheets may be installed in </a:t>
            </a:r>
            <a:r>
              <a:rPr lang="en-US">
                <a:solidFill>
                  <a:srgbClr val="FF0000"/>
                </a:solidFill>
              </a:rPr>
              <a:t>hot asphalt, Multi-Purpose MB Flashing Cement, </a:t>
            </a:r>
            <a:r>
              <a:rPr lang="en-US"/>
              <a:t>or by </a:t>
            </a:r>
            <a:r>
              <a:rPr lang="en-US">
                <a:solidFill>
                  <a:srgbClr val="FF0000"/>
                </a:solidFill>
              </a:rPr>
              <a:t>heat welding Torch Grade sheets. </a:t>
            </a:r>
          </a:p>
          <a:p>
            <a:endParaRPr lang="en-US"/>
          </a:p>
          <a:p>
            <a:endParaRPr lang="en-US"/>
          </a:p>
          <a:p>
            <a:endParaRPr lang="en-US"/>
          </a:p>
          <a:p>
            <a:endParaRPr lang="en-US"/>
          </a:p>
        </p:txBody>
      </p:sp>
      <p:sp>
        <p:nvSpPr>
          <p:cNvPr id="70664" name="Rectangle 11"/>
          <p:cNvSpPr>
            <a:spLocks noChangeArrowheads="1"/>
          </p:cNvSpPr>
          <p:nvPr/>
        </p:nvSpPr>
        <p:spPr bwMode="auto">
          <a:xfrm>
            <a:off x="457200" y="4648200"/>
            <a:ext cx="3505200" cy="1477963"/>
          </a:xfrm>
          <a:prstGeom prst="rect">
            <a:avLst/>
          </a:prstGeom>
          <a:noFill/>
          <a:ln w="9525">
            <a:noFill/>
            <a:miter lim="800000"/>
            <a:headEnd/>
            <a:tailEnd/>
          </a:ln>
        </p:spPr>
        <p:txBody>
          <a:bodyPr>
            <a:spAutoFit/>
          </a:bodyPr>
          <a:lstStyle/>
          <a:p>
            <a:r>
              <a:rPr lang="en-US"/>
              <a:t>Flashing must extend a </a:t>
            </a:r>
            <a:r>
              <a:rPr lang="en-US">
                <a:solidFill>
                  <a:srgbClr val="FF0000"/>
                </a:solidFill>
              </a:rPr>
              <a:t>minimum of 6” onto the field membrane </a:t>
            </a:r>
          </a:p>
          <a:p>
            <a:endParaRPr lang="en-US"/>
          </a:p>
          <a:p>
            <a:endParaRPr lang="en-US"/>
          </a:p>
        </p:txBody>
      </p:sp>
      <p:sp>
        <p:nvSpPr>
          <p:cNvPr id="70665" name="Rectangle 12"/>
          <p:cNvSpPr>
            <a:spLocks noChangeArrowheads="1"/>
          </p:cNvSpPr>
          <p:nvPr/>
        </p:nvSpPr>
        <p:spPr bwMode="auto">
          <a:xfrm>
            <a:off x="381000" y="5638800"/>
            <a:ext cx="4114800" cy="923925"/>
          </a:xfrm>
          <a:prstGeom prst="rect">
            <a:avLst/>
          </a:prstGeom>
          <a:noFill/>
          <a:ln w="9525">
            <a:noFill/>
            <a:miter lim="800000"/>
            <a:headEnd/>
            <a:tailEnd/>
          </a:ln>
        </p:spPr>
        <p:txBody>
          <a:bodyPr>
            <a:spAutoFit/>
          </a:bodyPr>
          <a:lstStyle/>
          <a:p>
            <a:r>
              <a:rPr lang="en-US"/>
              <a:t>When torching to a granule surfaced sheet </a:t>
            </a:r>
            <a:r>
              <a:rPr lang="en-US">
                <a:solidFill>
                  <a:srgbClr val="FF0000"/>
                </a:solidFill>
              </a:rPr>
              <a:t>granules must be embedded </a:t>
            </a:r>
            <a:r>
              <a:rPr lang="en-US"/>
              <a:t>before the lap is made. </a:t>
            </a:r>
          </a:p>
        </p:txBody>
      </p:sp>
      <p:sp>
        <p:nvSpPr>
          <p:cNvPr id="70666" name="Rectangle 13"/>
          <p:cNvSpPr>
            <a:spLocks noChangeArrowheads="1"/>
          </p:cNvSpPr>
          <p:nvPr/>
        </p:nvSpPr>
        <p:spPr bwMode="auto">
          <a:xfrm>
            <a:off x="457200" y="3352800"/>
            <a:ext cx="3886200" cy="1200150"/>
          </a:xfrm>
          <a:prstGeom prst="rect">
            <a:avLst/>
          </a:prstGeom>
          <a:noFill/>
          <a:ln w="9525">
            <a:noFill/>
            <a:miter lim="800000"/>
            <a:headEnd/>
            <a:tailEnd/>
          </a:ln>
        </p:spPr>
        <p:txBody>
          <a:bodyPr>
            <a:spAutoFit/>
          </a:bodyPr>
          <a:lstStyle/>
          <a:p>
            <a:r>
              <a:rPr lang="en-US"/>
              <a:t>Flashing sections shall be of a size that </a:t>
            </a:r>
            <a:r>
              <a:rPr lang="en-US">
                <a:solidFill>
                  <a:srgbClr val="FF0000"/>
                </a:solidFill>
              </a:rPr>
              <a:t>will not allow cooling of adhesion asphalt </a:t>
            </a:r>
            <a:r>
              <a:rPr lang="en-US"/>
              <a:t>before they can be placed into final position </a:t>
            </a:r>
          </a:p>
        </p:txBody>
      </p:sp>
      <p:sp>
        <p:nvSpPr>
          <p:cNvPr id="70667" name="Rectangle 14"/>
          <p:cNvSpPr>
            <a:spLocks noChangeArrowheads="1"/>
          </p:cNvSpPr>
          <p:nvPr/>
        </p:nvSpPr>
        <p:spPr bwMode="auto">
          <a:xfrm>
            <a:off x="4648200" y="3505200"/>
            <a:ext cx="3886200" cy="1200150"/>
          </a:xfrm>
          <a:prstGeom prst="rect">
            <a:avLst/>
          </a:prstGeom>
          <a:noFill/>
          <a:ln w="9525">
            <a:noFill/>
            <a:miter lim="800000"/>
            <a:headEnd/>
            <a:tailEnd/>
          </a:ln>
        </p:spPr>
        <p:txBody>
          <a:bodyPr>
            <a:spAutoFit/>
          </a:bodyPr>
          <a:lstStyle/>
          <a:p>
            <a:r>
              <a:rPr lang="en-US"/>
              <a:t>Flashing sections shall be of a size that </a:t>
            </a:r>
            <a:r>
              <a:rPr lang="en-US">
                <a:solidFill>
                  <a:srgbClr val="FF0000"/>
                </a:solidFill>
              </a:rPr>
              <a:t>will not allow cooling of adhesion asphalt </a:t>
            </a:r>
            <a:r>
              <a:rPr lang="en-US"/>
              <a:t>before they can be placed into final position </a:t>
            </a:r>
          </a:p>
        </p:txBody>
      </p:sp>
      <p:sp>
        <p:nvSpPr>
          <p:cNvPr id="70668" name="Rectangle 15"/>
          <p:cNvSpPr>
            <a:spLocks noChangeArrowheads="1"/>
          </p:cNvSpPr>
          <p:nvPr/>
        </p:nvSpPr>
        <p:spPr bwMode="auto">
          <a:xfrm>
            <a:off x="4724400" y="4800600"/>
            <a:ext cx="3505200" cy="1477963"/>
          </a:xfrm>
          <a:prstGeom prst="rect">
            <a:avLst/>
          </a:prstGeom>
          <a:noFill/>
          <a:ln w="9525">
            <a:noFill/>
            <a:miter lim="800000"/>
            <a:headEnd/>
            <a:tailEnd/>
          </a:ln>
        </p:spPr>
        <p:txBody>
          <a:bodyPr>
            <a:spAutoFit/>
          </a:bodyPr>
          <a:lstStyle/>
          <a:p>
            <a:r>
              <a:rPr lang="en-US"/>
              <a:t>Flashing must extend a </a:t>
            </a:r>
            <a:r>
              <a:rPr lang="en-US">
                <a:solidFill>
                  <a:srgbClr val="FF0000"/>
                </a:solidFill>
              </a:rPr>
              <a:t>minimum of 6” onto the field membrane </a:t>
            </a:r>
          </a:p>
          <a:p>
            <a:endParaRPr lang="en-US"/>
          </a:p>
          <a:p>
            <a:endParaRPr lang="en-US"/>
          </a:p>
        </p:txBody>
      </p:sp>
      <p:sp>
        <p:nvSpPr>
          <p:cNvPr id="70669" name="Rectangle 16"/>
          <p:cNvSpPr>
            <a:spLocks noChangeArrowheads="1"/>
          </p:cNvSpPr>
          <p:nvPr/>
        </p:nvSpPr>
        <p:spPr bwMode="auto">
          <a:xfrm>
            <a:off x="4648200" y="5715000"/>
            <a:ext cx="4114800" cy="923925"/>
          </a:xfrm>
          <a:prstGeom prst="rect">
            <a:avLst/>
          </a:prstGeom>
          <a:noFill/>
          <a:ln w="9525">
            <a:noFill/>
            <a:miter lim="800000"/>
            <a:headEnd/>
            <a:tailEnd/>
          </a:ln>
        </p:spPr>
        <p:txBody>
          <a:bodyPr>
            <a:spAutoFit/>
          </a:bodyPr>
          <a:lstStyle/>
          <a:p>
            <a:r>
              <a:rPr lang="en-US"/>
              <a:t>When torching to a granule surfaced sheet </a:t>
            </a:r>
            <a:r>
              <a:rPr lang="en-US">
                <a:solidFill>
                  <a:srgbClr val="FF0000"/>
                </a:solidFill>
              </a:rPr>
              <a:t>granules must </a:t>
            </a:r>
            <a:r>
              <a:rPr lang="en-US"/>
              <a:t>be embedded before the lap is made.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685800" y="304800"/>
            <a:ext cx="8229600" cy="1143000"/>
          </a:xfrm>
        </p:spPr>
        <p:txBody>
          <a:bodyPr/>
          <a:lstStyle/>
          <a:p>
            <a:pPr eaLnBrk="1" hangingPunct="1"/>
            <a:r>
              <a:rPr lang="en-US" b="1" smtClean="0"/>
              <a:t>SBS “hot” applied wall</a:t>
            </a:r>
          </a:p>
        </p:txBody>
      </p:sp>
      <p:pic>
        <p:nvPicPr>
          <p:cNvPr id="71683" name="Picture 2" descr="C:\Documents and Settings\AndersonDavid\My Documents\My Pictures\AT&amp;T training\AT&amp;T training 001.jpg"/>
          <p:cNvPicPr>
            <a:picLocks noGrp="1" noChangeAspect="1" noChangeArrowheads="1"/>
          </p:cNvPicPr>
          <p:nvPr>
            <p:ph idx="1"/>
          </p:nvPr>
        </p:nvPicPr>
        <p:blipFill>
          <a:blip r:embed="rId2" cstate="screen"/>
          <a:srcRect/>
          <a:stretch>
            <a:fillRect/>
          </a:stretch>
        </p:blipFill>
        <p:spPr>
          <a:xfrm>
            <a:off x="0" y="1447800"/>
            <a:ext cx="9144000" cy="5410200"/>
          </a:xfrm>
        </p:spPr>
      </p:pic>
      <p:sp>
        <p:nvSpPr>
          <p:cNvPr id="71684" name="TextBox 6"/>
          <p:cNvSpPr txBox="1">
            <a:spLocks noChangeArrowheads="1"/>
          </p:cNvSpPr>
          <p:nvPr/>
        </p:nvSpPr>
        <p:spPr bwMode="auto">
          <a:xfrm>
            <a:off x="4343400" y="6248400"/>
            <a:ext cx="4095750" cy="369888"/>
          </a:xfrm>
          <a:prstGeom prst="rect">
            <a:avLst/>
          </a:prstGeom>
          <a:noFill/>
          <a:ln w="9525">
            <a:noFill/>
            <a:miter lim="800000"/>
            <a:headEnd/>
            <a:tailEnd/>
          </a:ln>
        </p:spPr>
        <p:txBody>
          <a:bodyPr wrap="none">
            <a:spAutoFit/>
          </a:bodyPr>
          <a:lstStyle/>
          <a:p>
            <a:r>
              <a:rPr lang="en-US" b="1">
                <a:solidFill>
                  <a:srgbClr val="FF0000"/>
                </a:solidFill>
              </a:rPr>
              <a:t>Asphalt mopped out to sheets edge</a:t>
            </a:r>
          </a:p>
        </p:txBody>
      </p:sp>
      <p:cxnSp>
        <p:nvCxnSpPr>
          <p:cNvPr id="9" name="Straight Arrow Connector 8"/>
          <p:cNvCxnSpPr/>
          <p:nvPr/>
        </p:nvCxnSpPr>
        <p:spPr>
          <a:xfrm rot="10800000">
            <a:off x="3124200" y="6172200"/>
            <a:ext cx="1295400" cy="152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686" name="TextBox 9"/>
          <p:cNvSpPr txBox="1">
            <a:spLocks noChangeArrowheads="1"/>
          </p:cNvSpPr>
          <p:nvPr/>
        </p:nvSpPr>
        <p:spPr bwMode="auto">
          <a:xfrm>
            <a:off x="0" y="2438400"/>
            <a:ext cx="4598988" cy="400050"/>
          </a:xfrm>
          <a:prstGeom prst="rect">
            <a:avLst/>
          </a:prstGeom>
          <a:solidFill>
            <a:srgbClr val="FF0000"/>
          </a:solidFill>
          <a:ln w="9525">
            <a:solidFill>
              <a:schemeClr val="tx1"/>
            </a:solidFill>
            <a:miter lim="800000"/>
            <a:headEnd/>
            <a:tailEnd/>
          </a:ln>
        </p:spPr>
        <p:txBody>
          <a:bodyPr wrap="none">
            <a:spAutoFit/>
          </a:bodyPr>
          <a:lstStyle/>
          <a:p>
            <a:r>
              <a:rPr lang="en-US" sz="2000" b="1"/>
              <a:t>Vertical seam and cant mopped also</a:t>
            </a:r>
          </a:p>
        </p:txBody>
      </p:sp>
      <p:cxnSp>
        <p:nvCxnSpPr>
          <p:cNvPr id="11" name="Straight Arrow Connector 10"/>
          <p:cNvCxnSpPr/>
          <p:nvPr/>
        </p:nvCxnSpPr>
        <p:spPr>
          <a:xfrm rot="16200000" flipH="1">
            <a:off x="228600" y="3505200"/>
            <a:ext cx="213360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3"/>
          <p:cNvSpPr>
            <a:spLocks noGrp="1"/>
          </p:cNvSpPr>
          <p:nvPr>
            <p:ph type="title"/>
          </p:nvPr>
        </p:nvSpPr>
        <p:spPr>
          <a:xfrm>
            <a:off x="609600" y="457200"/>
            <a:ext cx="8229600" cy="1143000"/>
          </a:xfrm>
        </p:spPr>
        <p:txBody>
          <a:bodyPr/>
          <a:lstStyle/>
          <a:p>
            <a:pPr eaLnBrk="1" hangingPunct="1"/>
            <a:r>
              <a:rPr lang="en-US" b="1" smtClean="0"/>
              <a:t>Torch Applied Flashings</a:t>
            </a:r>
          </a:p>
        </p:txBody>
      </p:sp>
      <p:sp>
        <p:nvSpPr>
          <p:cNvPr id="72707" name="Text Placeholder 5"/>
          <p:cNvSpPr>
            <a:spLocks noGrp="1"/>
          </p:cNvSpPr>
          <p:nvPr>
            <p:ph type="body" sz="half" idx="2"/>
          </p:nvPr>
        </p:nvSpPr>
        <p:spPr/>
        <p:txBody>
          <a:bodyPr/>
          <a:lstStyle/>
          <a:p>
            <a:pPr eaLnBrk="1" hangingPunct="1"/>
            <a:endParaRPr lang="en-US" smtClean="0"/>
          </a:p>
        </p:txBody>
      </p:sp>
      <p:pic>
        <p:nvPicPr>
          <p:cNvPr id="72708" name="Picture 2" descr="C:\Documents and Settings\AndersonDavid\My Documents\My Pictures\week ending 11-13-10\week ending 11-13-10 030.jpg"/>
          <p:cNvPicPr>
            <a:picLocks noGrp="1" noChangeAspect="1" noChangeArrowheads="1"/>
          </p:cNvPicPr>
          <p:nvPr>
            <p:ph sz="half" idx="1"/>
          </p:nvPr>
        </p:nvPicPr>
        <p:blipFill>
          <a:blip r:embed="rId2" cstate="screen"/>
          <a:srcRect/>
          <a:stretch>
            <a:fillRect/>
          </a:stretch>
        </p:blipFill>
        <p:spPr>
          <a:xfrm>
            <a:off x="0" y="1600200"/>
            <a:ext cx="4495800" cy="5257800"/>
          </a:xfrm>
        </p:spPr>
      </p:pic>
      <p:pic>
        <p:nvPicPr>
          <p:cNvPr id="72709" name="Picture 3" descr="C:\Documents and Settings\AndersonDavid\My Documents\My Pictures\week ending 11-13-10\week ending 11-13-10 028.jpg"/>
          <p:cNvPicPr>
            <a:picLocks noChangeAspect="1" noChangeArrowheads="1"/>
          </p:cNvPicPr>
          <p:nvPr/>
        </p:nvPicPr>
        <p:blipFill>
          <a:blip r:embed="rId3" cstate="screen"/>
          <a:srcRect/>
          <a:stretch>
            <a:fillRect/>
          </a:stretch>
        </p:blipFill>
        <p:spPr bwMode="auto">
          <a:xfrm>
            <a:off x="4495800" y="1600200"/>
            <a:ext cx="4648200" cy="5257800"/>
          </a:xfrm>
          <a:prstGeom prst="rect">
            <a:avLst/>
          </a:prstGeom>
          <a:noFill/>
          <a:ln w="9525">
            <a:noFill/>
            <a:miter lim="800000"/>
            <a:headEnd/>
            <a:tailEnd/>
          </a:ln>
        </p:spPr>
      </p:pic>
      <p:sp>
        <p:nvSpPr>
          <p:cNvPr id="72710" name="TextBox 8"/>
          <p:cNvSpPr txBox="1">
            <a:spLocks noChangeArrowheads="1"/>
          </p:cNvSpPr>
          <p:nvPr/>
        </p:nvSpPr>
        <p:spPr bwMode="auto">
          <a:xfrm>
            <a:off x="4800600" y="6335713"/>
            <a:ext cx="4262438" cy="369887"/>
          </a:xfrm>
          <a:prstGeom prst="rect">
            <a:avLst/>
          </a:prstGeom>
          <a:solidFill>
            <a:srgbClr val="FF0000"/>
          </a:solidFill>
          <a:ln w="9525">
            <a:noFill/>
            <a:miter lim="800000"/>
            <a:headEnd/>
            <a:tailEnd/>
          </a:ln>
        </p:spPr>
        <p:txBody>
          <a:bodyPr wrap="none">
            <a:spAutoFit/>
          </a:bodyPr>
          <a:lstStyle/>
          <a:p>
            <a:r>
              <a:rPr lang="en-US"/>
              <a:t>Granules Embedded Prior to installation</a:t>
            </a:r>
          </a:p>
        </p:txBody>
      </p:sp>
      <p:sp>
        <p:nvSpPr>
          <p:cNvPr id="72711" name="TextBox 9"/>
          <p:cNvSpPr txBox="1">
            <a:spLocks noChangeArrowheads="1"/>
          </p:cNvSpPr>
          <p:nvPr/>
        </p:nvSpPr>
        <p:spPr bwMode="auto">
          <a:xfrm>
            <a:off x="152400" y="6335713"/>
            <a:ext cx="4083050" cy="369887"/>
          </a:xfrm>
          <a:prstGeom prst="rect">
            <a:avLst/>
          </a:prstGeom>
          <a:solidFill>
            <a:srgbClr val="FF0000"/>
          </a:solidFill>
          <a:ln w="9525">
            <a:noFill/>
            <a:miter lim="800000"/>
            <a:headEnd/>
            <a:tailEnd/>
          </a:ln>
        </p:spPr>
        <p:txBody>
          <a:bodyPr wrap="none">
            <a:spAutoFit/>
          </a:bodyPr>
          <a:lstStyle/>
          <a:p>
            <a:r>
              <a:rPr lang="en-US"/>
              <a:t>Granules Broadcasted in to Bleed out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762000"/>
            <a:ext cx="8229600" cy="1143000"/>
          </a:xfrm>
        </p:spPr>
        <p:txBody>
          <a:bodyPr lIns="87312" tIns="44449" rIns="87312" bIns="44449"/>
          <a:lstStyle/>
          <a:p>
            <a:pPr defTabSz="825500" eaLnBrk="1" hangingPunct="1"/>
            <a:r>
              <a:rPr lang="en-US" b="1" smtClean="0"/>
              <a:t>Asphalt Terminology</a:t>
            </a:r>
          </a:p>
        </p:txBody>
      </p:sp>
      <p:sp>
        <p:nvSpPr>
          <p:cNvPr id="25603" name="Rectangle 3"/>
          <p:cNvSpPr>
            <a:spLocks noGrp="1" noChangeArrowheads="1"/>
          </p:cNvSpPr>
          <p:nvPr>
            <p:ph type="body" idx="1"/>
          </p:nvPr>
        </p:nvSpPr>
        <p:spPr>
          <a:xfrm>
            <a:off x="990600" y="1676400"/>
            <a:ext cx="7056438" cy="2590800"/>
          </a:xfrm>
        </p:spPr>
        <p:txBody>
          <a:bodyPr lIns="87312" tIns="44449" rIns="87312" bIns="44449"/>
          <a:lstStyle/>
          <a:p>
            <a:pPr marL="411163" indent="-411163" defTabSz="825500" eaLnBrk="1" hangingPunct="1"/>
            <a:r>
              <a:rPr lang="en-US" sz="3600" smtClean="0"/>
              <a:t>Blowing temperature</a:t>
            </a:r>
          </a:p>
          <a:p>
            <a:pPr marL="411163" indent="-411163" defTabSz="825500" eaLnBrk="1" hangingPunct="1"/>
            <a:r>
              <a:rPr lang="en-US" sz="3600" smtClean="0"/>
              <a:t>Softening point</a:t>
            </a:r>
          </a:p>
          <a:p>
            <a:pPr marL="411163" indent="-411163" defTabSz="825500" eaLnBrk="1" hangingPunct="1"/>
            <a:r>
              <a:rPr lang="en-US" sz="3600" smtClean="0"/>
              <a:t>Equiviscous temperature (EVT)</a:t>
            </a:r>
          </a:p>
          <a:p>
            <a:pPr marL="411163" indent="-411163" defTabSz="825500" eaLnBrk="1" hangingPunct="1"/>
            <a:r>
              <a:rPr lang="en-US" sz="3600" smtClean="0"/>
              <a:t>Asphalt fallback</a:t>
            </a:r>
          </a:p>
          <a:p>
            <a:pPr marL="411163" indent="-411163" defTabSz="825500" eaLnBrk="1" hangingPunct="1"/>
            <a:r>
              <a:rPr lang="en-US" sz="3600" smtClean="0"/>
              <a:t>Flash point</a:t>
            </a:r>
          </a:p>
          <a:p>
            <a:pPr marL="411163" indent="-411163" defTabSz="825500" eaLnBrk="1" hangingPunct="1"/>
            <a:r>
              <a:rPr lang="en-US" sz="3600" i="1" smtClean="0"/>
              <a:t>Alligatoring</a:t>
            </a:r>
          </a:p>
          <a:p>
            <a:pPr marL="411163" indent="-411163" defTabSz="825500" eaLnBrk="1" hangingPunct="1"/>
            <a:endParaRPr lang="en-US" sz="4200"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457200"/>
            <a:ext cx="9144000" cy="1096963"/>
          </a:xfrm>
        </p:spPr>
        <p:txBody>
          <a:bodyPr/>
          <a:lstStyle/>
          <a:p>
            <a:pPr eaLnBrk="1" hangingPunct="1"/>
            <a:r>
              <a:rPr lang="en-US" b="1" smtClean="0">
                <a:solidFill>
                  <a:schemeClr val="tx1"/>
                </a:solidFill>
              </a:rPr>
              <a:t>Firestone MB Flashing Cement</a:t>
            </a:r>
          </a:p>
        </p:txBody>
      </p:sp>
      <p:pic>
        <p:nvPicPr>
          <p:cNvPr id="73731" name="Picture 3" descr="C:\Documents and Settings\AndersonDavid\My Documents\My Pictures\Bulk mail Facility 011.jpg"/>
          <p:cNvPicPr>
            <a:picLocks noChangeAspect="1" noChangeArrowheads="1"/>
          </p:cNvPicPr>
          <p:nvPr/>
        </p:nvPicPr>
        <p:blipFill>
          <a:blip r:embed="rId2" cstate="screen"/>
          <a:srcRect/>
          <a:stretch>
            <a:fillRect/>
          </a:stretch>
        </p:blipFill>
        <p:spPr bwMode="auto">
          <a:xfrm>
            <a:off x="228600" y="1600200"/>
            <a:ext cx="8686800" cy="499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0" y="0"/>
            <a:ext cx="9144000" cy="1143000"/>
          </a:xfrm>
        </p:spPr>
        <p:txBody>
          <a:bodyPr/>
          <a:lstStyle/>
          <a:p>
            <a:pPr eaLnBrk="1" hangingPunct="1"/>
            <a:r>
              <a:rPr lang="en-US" b="1" smtClean="0">
                <a:solidFill>
                  <a:srgbClr val="0066CC"/>
                </a:solidFill>
                <a:latin typeface="Tahoma" pitchFamily="34" charset="0"/>
              </a:rPr>
              <a:t>DO</a:t>
            </a:r>
          </a:p>
        </p:txBody>
      </p:sp>
      <p:graphicFrame>
        <p:nvGraphicFramePr>
          <p:cNvPr id="8194" name="Object 3"/>
          <p:cNvGraphicFramePr>
            <a:graphicFrameLocks noChangeAspect="1"/>
          </p:cNvGraphicFramePr>
          <p:nvPr>
            <p:ph idx="1"/>
          </p:nvPr>
        </p:nvGraphicFramePr>
        <p:xfrm>
          <a:off x="0" y="1730375"/>
          <a:ext cx="9144000" cy="5127625"/>
        </p:xfrm>
        <a:graphic>
          <a:graphicData uri="http://schemas.openxmlformats.org/presentationml/2006/ole">
            <p:oleObj spid="_x0000_s8194" name="Photo Editor Photo" r:id="rId3" imgW="11428571" imgH="6409524" progId="">
              <p:embed/>
            </p:oleObj>
          </a:graphicData>
        </a:graphic>
      </p:graphicFrame>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609600" y="762000"/>
            <a:ext cx="8077200" cy="1295400"/>
          </a:xfrm>
        </p:spPr>
        <p:txBody>
          <a:bodyPr/>
          <a:lstStyle/>
          <a:p>
            <a:pPr eaLnBrk="1" hangingPunct="1"/>
            <a:r>
              <a:rPr lang="en-US" altLang="en-US" sz="4000" b="1" smtClean="0"/>
              <a:t>Cold Adhesive Application</a:t>
            </a:r>
            <a:br>
              <a:rPr lang="en-US" altLang="en-US" sz="4000" b="1" smtClean="0"/>
            </a:br>
            <a:r>
              <a:rPr lang="en-US" altLang="en-US" sz="4000" b="1" smtClean="0"/>
              <a:t>DON’T</a:t>
            </a:r>
            <a:endParaRPr lang="en-US" sz="3200" b="1" smtClean="0"/>
          </a:p>
        </p:txBody>
      </p:sp>
      <p:graphicFrame>
        <p:nvGraphicFramePr>
          <p:cNvPr id="9218" name="Object 3"/>
          <p:cNvGraphicFramePr>
            <a:graphicFrameLocks noChangeAspect="1"/>
          </p:cNvGraphicFramePr>
          <p:nvPr>
            <p:ph idx="1"/>
          </p:nvPr>
        </p:nvGraphicFramePr>
        <p:xfrm>
          <a:off x="1524000" y="2057400"/>
          <a:ext cx="6400800" cy="4581525"/>
        </p:xfrm>
        <a:graphic>
          <a:graphicData uri="http://schemas.openxmlformats.org/presentationml/2006/ole">
            <p:oleObj spid="_x0000_s9218" name="Image Document" r:id="rId3" imgW="6429240" imgH="4600440" progId="">
              <p:embed/>
            </p:oleObj>
          </a:graphicData>
        </a:graphic>
      </p:graphicFrame>
      <p:sp>
        <p:nvSpPr>
          <p:cNvPr id="4" name="Oval 3"/>
          <p:cNvSpPr/>
          <p:nvPr/>
        </p:nvSpPr>
        <p:spPr>
          <a:xfrm>
            <a:off x="3505200" y="2438400"/>
            <a:ext cx="1600200" cy="14478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smtClean="0"/>
              <a:t>DON’T</a:t>
            </a:r>
          </a:p>
        </p:txBody>
      </p:sp>
      <p:pic>
        <p:nvPicPr>
          <p:cNvPr id="74755" name="Picture 2" descr="C:\Documents and Settings\AndersonDavid\My Documents\My Pictures\week ending 10--16-10\week ending 10--16-10 041.jpg"/>
          <p:cNvPicPr>
            <a:picLocks noGrp="1" noChangeAspect="1" noChangeArrowheads="1"/>
          </p:cNvPicPr>
          <p:nvPr>
            <p:ph idx="1"/>
          </p:nvPr>
        </p:nvPicPr>
        <p:blipFill>
          <a:blip r:embed="rId2" cstate="screen"/>
          <a:srcRect/>
          <a:stretch>
            <a:fillRect/>
          </a:stretch>
        </p:blipFill>
        <p:spPr>
          <a:xfrm>
            <a:off x="0" y="1600200"/>
            <a:ext cx="9144000" cy="5257800"/>
          </a:xfrm>
        </p:spPr>
      </p:pic>
      <p:sp>
        <p:nvSpPr>
          <p:cNvPr id="74756" name="TextBox 4"/>
          <p:cNvSpPr txBox="1">
            <a:spLocks noChangeArrowheads="1"/>
          </p:cNvSpPr>
          <p:nvPr/>
        </p:nvSpPr>
        <p:spPr bwMode="auto">
          <a:xfrm>
            <a:off x="0" y="4419600"/>
            <a:ext cx="7315200" cy="1477963"/>
          </a:xfrm>
          <a:prstGeom prst="rect">
            <a:avLst/>
          </a:prstGeom>
          <a:noFill/>
          <a:ln w="9525">
            <a:noFill/>
            <a:miter lim="800000"/>
            <a:headEnd/>
            <a:tailEnd/>
          </a:ln>
        </p:spPr>
        <p:txBody>
          <a:bodyPr wrap="none">
            <a:spAutoFit/>
          </a:bodyPr>
          <a:lstStyle/>
          <a:p>
            <a:r>
              <a:rPr lang="en-US" b="1">
                <a:solidFill>
                  <a:schemeClr val="bg1"/>
                </a:solidFill>
              </a:rPr>
              <a:t>IF THE FLASHING HEIGHT EXTENDS MORE THAN</a:t>
            </a:r>
          </a:p>
          <a:p>
            <a:r>
              <a:rPr lang="en-US" b="1">
                <a:solidFill>
                  <a:schemeClr val="bg1"/>
                </a:solidFill>
              </a:rPr>
              <a:t>24" ABOVE THE FIELD OF THE ROOF CONTACT</a:t>
            </a:r>
          </a:p>
          <a:p>
            <a:r>
              <a:rPr lang="en-US" b="1">
                <a:solidFill>
                  <a:schemeClr val="bg1"/>
                </a:solidFill>
              </a:rPr>
              <a:t>FIRESTONE ROOFING SOLUTIONS</a:t>
            </a:r>
          </a:p>
          <a:p>
            <a:endParaRPr lang="en-US" b="1">
              <a:solidFill>
                <a:schemeClr val="bg1"/>
              </a:solidFill>
            </a:endParaRPr>
          </a:p>
          <a:p>
            <a:r>
              <a:rPr lang="en-US" b="1">
                <a:solidFill>
                  <a:schemeClr val="bg1"/>
                </a:solidFill>
              </a:rPr>
              <a:t>Install Flashing in 39” wide pieces and nail off bottom lap 9” O.C.</a:t>
            </a:r>
          </a:p>
        </p:txBody>
      </p:sp>
      <p:cxnSp>
        <p:nvCxnSpPr>
          <p:cNvPr id="7" name="Straight Arrow Connector 6"/>
          <p:cNvCxnSpPr/>
          <p:nvPr/>
        </p:nvCxnSpPr>
        <p:spPr>
          <a:xfrm rot="5400000" flipH="1" flipV="1">
            <a:off x="3352800" y="3276600"/>
            <a:ext cx="1295400" cy="9906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US" smtClean="0"/>
              <a:t>DON’T</a:t>
            </a:r>
          </a:p>
        </p:txBody>
      </p:sp>
      <p:pic>
        <p:nvPicPr>
          <p:cNvPr id="75779" name="Picture 2" descr="C:\Documents and Settings\AndersonDavid\My Documents\My Pictures\week ending 01-08-11\week ending 01-08-11 042.jpg"/>
          <p:cNvPicPr>
            <a:picLocks noGrp="1" noChangeAspect="1" noChangeArrowheads="1"/>
          </p:cNvPicPr>
          <p:nvPr>
            <p:ph idx="1"/>
          </p:nvPr>
        </p:nvPicPr>
        <p:blipFill>
          <a:blip r:embed="rId2" cstate="screen"/>
          <a:srcRect/>
          <a:stretch>
            <a:fillRect/>
          </a:stretch>
        </p:blipFill>
        <p:spPr>
          <a:xfrm>
            <a:off x="0" y="1447800"/>
            <a:ext cx="9144000" cy="5410200"/>
          </a:xfrm>
        </p:spPr>
      </p:pic>
      <p:sp>
        <p:nvSpPr>
          <p:cNvPr id="5" name="Rounded Rectangle 4"/>
          <p:cNvSpPr/>
          <p:nvPr/>
        </p:nvSpPr>
        <p:spPr>
          <a:xfrm rot="1980367">
            <a:off x="2805113" y="2894013"/>
            <a:ext cx="4495800" cy="1377950"/>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781" name="TextBox 5"/>
          <p:cNvSpPr txBox="1">
            <a:spLocks noChangeArrowheads="1"/>
          </p:cNvSpPr>
          <p:nvPr/>
        </p:nvSpPr>
        <p:spPr bwMode="auto">
          <a:xfrm>
            <a:off x="990600" y="4419600"/>
            <a:ext cx="4114800" cy="523875"/>
          </a:xfrm>
          <a:prstGeom prst="rect">
            <a:avLst/>
          </a:prstGeom>
          <a:noFill/>
          <a:ln w="9525">
            <a:noFill/>
            <a:miter lim="800000"/>
            <a:headEnd/>
            <a:tailEnd/>
          </a:ln>
        </p:spPr>
        <p:txBody>
          <a:bodyPr>
            <a:spAutoFit/>
          </a:bodyPr>
          <a:lstStyle/>
          <a:p>
            <a:r>
              <a:rPr lang="en-US" sz="2800" b="1">
                <a:solidFill>
                  <a:schemeClr val="bg1"/>
                </a:solidFill>
              </a:rPr>
              <a:t>NO CANT INSTALLED</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smtClean="0"/>
              <a:t>DON’T FORGET THE VERTICAL SEAMS</a:t>
            </a:r>
          </a:p>
        </p:txBody>
      </p:sp>
      <p:sp>
        <p:nvSpPr>
          <p:cNvPr id="76803" name="Content Placeholder 2"/>
          <p:cNvSpPr>
            <a:spLocks noGrp="1"/>
          </p:cNvSpPr>
          <p:nvPr>
            <p:ph idx="1"/>
          </p:nvPr>
        </p:nvSpPr>
        <p:spPr/>
        <p:txBody>
          <a:bodyPr/>
          <a:lstStyle/>
          <a:p>
            <a:pPr eaLnBrk="1" hangingPunct="1"/>
            <a:endParaRPr lang="en-US" smtClean="0"/>
          </a:p>
        </p:txBody>
      </p:sp>
      <p:pic>
        <p:nvPicPr>
          <p:cNvPr id="76804" name="Picture 2" descr="C:\Documents and Settings\AndersonDavid\My Documents\My Pictures\PA270015.JPG"/>
          <p:cNvPicPr>
            <a:picLocks noChangeAspect="1" noChangeArrowheads="1"/>
          </p:cNvPicPr>
          <p:nvPr/>
        </p:nvPicPr>
        <p:blipFill>
          <a:blip r:embed="rId2" cstate="screen"/>
          <a:srcRect/>
          <a:stretch>
            <a:fillRect/>
          </a:stretch>
        </p:blipFill>
        <p:spPr bwMode="auto">
          <a:xfrm>
            <a:off x="0" y="1752600"/>
            <a:ext cx="9144000" cy="5105400"/>
          </a:xfrm>
          <a:prstGeom prst="rect">
            <a:avLst/>
          </a:prstGeom>
          <a:noFill/>
          <a:ln w="9525">
            <a:noFill/>
            <a:miter lim="800000"/>
            <a:headEnd/>
            <a:tailEnd/>
          </a:ln>
        </p:spPr>
      </p:pic>
      <p:sp>
        <p:nvSpPr>
          <p:cNvPr id="5" name="Oval 4"/>
          <p:cNvSpPr/>
          <p:nvPr/>
        </p:nvSpPr>
        <p:spPr>
          <a:xfrm>
            <a:off x="3962400" y="3352800"/>
            <a:ext cx="1524000" cy="22098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6858000" y="2590800"/>
            <a:ext cx="1295400" cy="15240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smtClean="0"/>
              <a:t>MB Lap Splice</a:t>
            </a:r>
          </a:p>
        </p:txBody>
      </p:sp>
      <p:sp>
        <p:nvSpPr>
          <p:cNvPr id="10244" name="Content Placeholder 2"/>
          <p:cNvSpPr>
            <a:spLocks noGrp="1"/>
          </p:cNvSpPr>
          <p:nvPr>
            <p:ph idx="1"/>
          </p:nvPr>
        </p:nvSpPr>
        <p:spPr/>
        <p:txBody>
          <a:bodyPr/>
          <a:lstStyle/>
          <a:p>
            <a:pPr eaLnBrk="1" hangingPunct="1"/>
            <a:r>
              <a:rPr lang="en-US" smtClean="0"/>
              <a:t>                                     </a:t>
            </a:r>
          </a:p>
          <a:p>
            <a:pPr eaLnBrk="1" hangingPunct="1"/>
            <a:r>
              <a:rPr lang="en-US" smtClean="0"/>
              <a:t>    </a:t>
            </a:r>
          </a:p>
          <a:p>
            <a:pPr eaLnBrk="1" hangingPunct="1"/>
            <a:r>
              <a:rPr lang="en-US" smtClean="0"/>
              <a:t>  </a:t>
            </a:r>
          </a:p>
        </p:txBody>
      </p:sp>
      <p:graphicFrame>
        <p:nvGraphicFramePr>
          <p:cNvPr id="10242" name="Object 2"/>
          <p:cNvGraphicFramePr>
            <a:graphicFrameLocks noChangeAspect="1"/>
          </p:cNvGraphicFramePr>
          <p:nvPr/>
        </p:nvGraphicFramePr>
        <p:xfrm>
          <a:off x="0" y="1600200"/>
          <a:ext cx="5029200" cy="5257800"/>
        </p:xfrm>
        <a:graphic>
          <a:graphicData uri="http://schemas.openxmlformats.org/presentationml/2006/ole">
            <p:oleObj spid="_x0000_s10242" name="Acrobat Document" r:id="rId3" imgW="5940000" imgH="4577760" progId="AcroExch.Document.7">
              <p:embed/>
            </p:oleObj>
          </a:graphicData>
        </a:graphic>
      </p:graphicFrame>
      <p:sp>
        <p:nvSpPr>
          <p:cNvPr id="10245" name="TextBox 5"/>
          <p:cNvSpPr txBox="1">
            <a:spLocks noChangeArrowheads="1"/>
          </p:cNvSpPr>
          <p:nvPr/>
        </p:nvSpPr>
        <p:spPr bwMode="auto">
          <a:xfrm>
            <a:off x="5067300" y="1371600"/>
            <a:ext cx="4076700" cy="5262563"/>
          </a:xfrm>
          <a:prstGeom prst="rect">
            <a:avLst/>
          </a:prstGeom>
          <a:noFill/>
          <a:ln w="9525">
            <a:noFill/>
            <a:miter lim="800000"/>
            <a:headEnd/>
            <a:tailEnd/>
          </a:ln>
        </p:spPr>
        <p:txBody>
          <a:bodyPr>
            <a:spAutoFit/>
          </a:bodyPr>
          <a:lstStyle/>
          <a:p>
            <a:r>
              <a:rPr lang="en-US" sz="2000" b="1"/>
              <a:t>&gt;Min 6” End Lap &amp; 3” Side Lap</a:t>
            </a:r>
          </a:p>
          <a:p>
            <a:endParaRPr lang="en-US" sz="2000" b="1"/>
          </a:p>
          <a:p>
            <a:r>
              <a:rPr lang="en-US" sz="2000" b="1"/>
              <a:t>&gt; Bottom Sheet Must Be Cut at A 45*</a:t>
            </a:r>
          </a:p>
          <a:p>
            <a:endParaRPr lang="en-US" sz="2000" b="1"/>
          </a:p>
          <a:p>
            <a:pPr>
              <a:buFont typeface="Wingdings" pitchFamily="2" charset="2"/>
              <a:buChar char="Ø"/>
            </a:pPr>
            <a:r>
              <a:rPr lang="en-US" sz="2000" b="1"/>
              <a:t>Granules Must Be Embedded When</a:t>
            </a:r>
          </a:p>
          <a:p>
            <a:r>
              <a:rPr lang="en-US" sz="2000" b="1"/>
              <a:t>Heat Membrane (torch or hot air)</a:t>
            </a:r>
          </a:p>
          <a:p>
            <a:endParaRPr lang="en-US" sz="2000" b="1"/>
          </a:p>
          <a:p>
            <a:r>
              <a:rPr lang="en-US" sz="2000" b="1"/>
              <a:t>&gt; MB Cold Adhesive/Flashing Cement</a:t>
            </a:r>
          </a:p>
          <a:p>
            <a:r>
              <a:rPr lang="en-US" sz="2000" b="1"/>
              <a:t> can Only Be Use With APP Cool</a:t>
            </a:r>
          </a:p>
          <a:p>
            <a:r>
              <a:rPr lang="en-US" sz="2000" b="1"/>
              <a:t>Or SBS</a:t>
            </a:r>
          </a:p>
          <a:p>
            <a:endParaRPr lang="en-US"/>
          </a:p>
          <a:p>
            <a:r>
              <a:rPr lang="en-US"/>
              <a:t>  </a:t>
            </a:r>
          </a:p>
        </p:txBody>
      </p:sp>
      <p:sp>
        <p:nvSpPr>
          <p:cNvPr id="10246" name="TextBox 6"/>
          <p:cNvSpPr txBox="1">
            <a:spLocks noChangeArrowheads="1"/>
          </p:cNvSpPr>
          <p:nvPr/>
        </p:nvSpPr>
        <p:spPr bwMode="auto">
          <a:xfrm>
            <a:off x="1371600" y="5867400"/>
            <a:ext cx="2667000" cy="646113"/>
          </a:xfrm>
          <a:prstGeom prst="rect">
            <a:avLst/>
          </a:prstGeom>
          <a:solidFill>
            <a:srgbClr val="FF0000"/>
          </a:solidFill>
          <a:ln w="9525">
            <a:noFill/>
            <a:miter lim="800000"/>
            <a:headEnd/>
            <a:tailEnd/>
          </a:ln>
        </p:spPr>
        <p:txBody>
          <a:bodyPr>
            <a:spAutoFit/>
          </a:bodyPr>
          <a:lstStyle/>
          <a:p>
            <a:r>
              <a:rPr lang="en-US"/>
              <a:t>Refer to All MB-LS Details Online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914400" y="381000"/>
            <a:ext cx="8229600" cy="1143000"/>
          </a:xfrm>
        </p:spPr>
        <p:txBody>
          <a:bodyPr/>
          <a:lstStyle/>
          <a:p>
            <a:pPr eaLnBrk="1" hangingPunct="1"/>
            <a:r>
              <a:rPr lang="en-US" b="1" smtClean="0"/>
              <a:t>Heat Fused Seams</a:t>
            </a:r>
          </a:p>
        </p:txBody>
      </p:sp>
      <p:pic>
        <p:nvPicPr>
          <p:cNvPr id="77827" name="Picture 2" descr="C:\Documents and Settings\AndersonDavid\My Documents\My Pictures\PB9630 (Washburn Rual High School-Area D1, D2)\PB9630 (Washburn Rual High School-Area D1, D2) 017.jpg"/>
          <p:cNvPicPr>
            <a:picLocks noGrp="1" noChangeAspect="1" noChangeArrowheads="1"/>
          </p:cNvPicPr>
          <p:nvPr>
            <p:ph idx="1"/>
          </p:nvPr>
        </p:nvPicPr>
        <p:blipFill>
          <a:blip r:embed="rId2" cstate="screen"/>
          <a:srcRect/>
          <a:stretch>
            <a:fillRect/>
          </a:stretch>
        </p:blipFill>
        <p:spPr>
          <a:xfrm>
            <a:off x="0" y="1524000"/>
            <a:ext cx="4359275" cy="3001963"/>
          </a:xfrm>
        </p:spPr>
      </p:pic>
      <p:pic>
        <p:nvPicPr>
          <p:cNvPr id="77828" name="Picture 2" descr="C:\Documents and Settings\AndersonDavid\My Documents\My Pictures\week ending 01-01-11\week ending 01-01-11 088.jpg"/>
          <p:cNvPicPr>
            <a:picLocks noChangeAspect="1" noChangeArrowheads="1"/>
          </p:cNvPicPr>
          <p:nvPr/>
        </p:nvPicPr>
        <p:blipFill>
          <a:blip r:embed="rId3" cstate="screen"/>
          <a:srcRect/>
          <a:stretch>
            <a:fillRect/>
          </a:stretch>
        </p:blipFill>
        <p:spPr bwMode="auto">
          <a:xfrm>
            <a:off x="4343400" y="1524000"/>
            <a:ext cx="4800600" cy="2667000"/>
          </a:xfrm>
          <a:prstGeom prst="rect">
            <a:avLst/>
          </a:prstGeom>
          <a:noFill/>
          <a:ln w="9525">
            <a:noFill/>
            <a:miter lim="800000"/>
            <a:headEnd/>
            <a:tailEnd/>
          </a:ln>
        </p:spPr>
      </p:pic>
      <p:pic>
        <p:nvPicPr>
          <p:cNvPr id="77829" name="Picture 2" descr="C:\Documents and Settings\AndersonDavid\My Documents\My Pictures\PB9630 (Washburn Rual High School-Area D1, D2)\PB9630 test weld 1.jpg"/>
          <p:cNvPicPr>
            <a:picLocks noChangeAspect="1" noChangeArrowheads="1"/>
          </p:cNvPicPr>
          <p:nvPr/>
        </p:nvPicPr>
        <p:blipFill>
          <a:blip r:embed="rId4" cstate="screen"/>
          <a:srcRect/>
          <a:stretch>
            <a:fillRect/>
          </a:stretch>
        </p:blipFill>
        <p:spPr bwMode="auto">
          <a:xfrm>
            <a:off x="0" y="3932238"/>
            <a:ext cx="4359275" cy="2925762"/>
          </a:xfrm>
          <a:prstGeom prst="rect">
            <a:avLst/>
          </a:prstGeom>
          <a:noFill/>
          <a:ln w="9525">
            <a:noFill/>
            <a:miter lim="800000"/>
            <a:headEnd/>
            <a:tailEnd/>
          </a:ln>
        </p:spPr>
      </p:pic>
      <p:pic>
        <p:nvPicPr>
          <p:cNvPr id="77830" name="Picture 2" descr="C:\Documents and Settings\AndersonDavid\My Documents\My Pictures\Granule Embeddment\Granule Embeddment 001.jpg"/>
          <p:cNvPicPr>
            <a:picLocks noChangeAspect="1" noChangeArrowheads="1"/>
          </p:cNvPicPr>
          <p:nvPr/>
        </p:nvPicPr>
        <p:blipFill>
          <a:blip r:embed="rId5" cstate="screen"/>
          <a:srcRect/>
          <a:stretch>
            <a:fillRect/>
          </a:stretch>
        </p:blipFill>
        <p:spPr bwMode="auto">
          <a:xfrm>
            <a:off x="4343400" y="3962400"/>
            <a:ext cx="48006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smtClean="0"/>
              <a:t>DON’T</a:t>
            </a:r>
          </a:p>
        </p:txBody>
      </p:sp>
      <p:pic>
        <p:nvPicPr>
          <p:cNvPr id="78851" name="Picture 2" descr="C:\Documents and Settings\AndersonDavid\My Documents\My Pictures\New Dawn (angleton high school-sbs torch)\New Dawn (angleton high school-sbs torch) 65.jpg"/>
          <p:cNvPicPr>
            <a:picLocks noGrp="1" noChangeAspect="1" noChangeArrowheads="1"/>
          </p:cNvPicPr>
          <p:nvPr>
            <p:ph idx="1"/>
          </p:nvPr>
        </p:nvPicPr>
        <p:blipFill>
          <a:blip r:embed="rId2" cstate="screen"/>
          <a:srcRect/>
          <a:stretch>
            <a:fillRect/>
          </a:stretch>
        </p:blipFill>
        <p:spPr>
          <a:xfrm>
            <a:off x="685800" y="1219200"/>
            <a:ext cx="8077200" cy="5389563"/>
          </a:xfrm>
        </p:spPr>
      </p:pic>
      <p:sp>
        <p:nvSpPr>
          <p:cNvPr id="78852" name="TextBox 4"/>
          <p:cNvSpPr txBox="1">
            <a:spLocks noChangeArrowheads="1"/>
          </p:cNvSpPr>
          <p:nvPr/>
        </p:nvSpPr>
        <p:spPr bwMode="auto">
          <a:xfrm>
            <a:off x="3581400" y="3581400"/>
            <a:ext cx="3944938" cy="954088"/>
          </a:xfrm>
          <a:prstGeom prst="rect">
            <a:avLst/>
          </a:prstGeom>
          <a:noFill/>
          <a:ln w="9525">
            <a:noFill/>
            <a:miter lim="800000"/>
            <a:headEnd/>
            <a:tailEnd/>
          </a:ln>
        </p:spPr>
        <p:txBody>
          <a:bodyPr wrap="none">
            <a:spAutoFit/>
          </a:bodyPr>
          <a:lstStyle/>
          <a:p>
            <a:r>
              <a:rPr lang="en-US" sz="2800">
                <a:solidFill>
                  <a:schemeClr val="bg1"/>
                </a:solidFill>
              </a:rPr>
              <a:t>DO NOT OVER COOK </a:t>
            </a:r>
          </a:p>
          <a:p>
            <a:r>
              <a:rPr lang="en-US" sz="2800">
                <a:solidFill>
                  <a:schemeClr val="bg1"/>
                </a:solidFill>
              </a:rPr>
              <a:t>THE SHEETS</a:t>
            </a:r>
          </a:p>
        </p:txBody>
      </p:sp>
      <p:cxnSp>
        <p:nvCxnSpPr>
          <p:cNvPr id="7" name="Straight Arrow Connector 6"/>
          <p:cNvCxnSpPr/>
          <p:nvPr/>
        </p:nvCxnSpPr>
        <p:spPr>
          <a:xfrm rot="5400000">
            <a:off x="2133600" y="4572000"/>
            <a:ext cx="1905000" cy="990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2514600" y="3048000"/>
            <a:ext cx="1143000"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p:txBody>
          <a:bodyPr/>
          <a:lstStyle/>
          <a:p>
            <a:pPr eaLnBrk="1" hangingPunct="1"/>
            <a:r>
              <a:rPr lang="en-US" smtClean="0"/>
              <a:t>ROOF EDGE WITH FIELD SHEET</a:t>
            </a:r>
          </a:p>
        </p:txBody>
      </p:sp>
      <p:sp>
        <p:nvSpPr>
          <p:cNvPr id="79875" name="Text Placeholder 5"/>
          <p:cNvSpPr>
            <a:spLocks noGrp="1"/>
          </p:cNvSpPr>
          <p:nvPr>
            <p:ph type="body" sz="half" idx="2"/>
          </p:nvPr>
        </p:nvSpPr>
        <p:spPr>
          <a:xfrm>
            <a:off x="4648200" y="838200"/>
            <a:ext cx="4038600" cy="4525963"/>
          </a:xfrm>
        </p:spPr>
        <p:txBody>
          <a:bodyPr/>
          <a:lstStyle/>
          <a:p>
            <a:pPr eaLnBrk="1" hangingPunct="1">
              <a:buFontTx/>
              <a:buNone/>
            </a:pPr>
            <a:endParaRPr lang="en-US" b="1" smtClean="0"/>
          </a:p>
          <a:p>
            <a:pPr eaLnBrk="1" hangingPunct="1"/>
            <a:r>
              <a:rPr lang="en-US" sz="1600" b="1" smtClean="0"/>
              <a:t>Header Sheet Must be Ran Around  Perimeter</a:t>
            </a:r>
          </a:p>
          <a:p>
            <a:pPr eaLnBrk="1" hangingPunct="1"/>
            <a:endParaRPr lang="en-US" sz="1600" b="1" smtClean="0"/>
          </a:p>
          <a:p>
            <a:pPr eaLnBrk="1" hangingPunct="1"/>
            <a:r>
              <a:rPr lang="en-US" sz="1600" b="1" smtClean="0"/>
              <a:t>ALL SHEET Metal  is to be Installed  PER Firestone or  SMACNA Guidelines Whichever is More Stringent</a:t>
            </a:r>
          </a:p>
          <a:p>
            <a:pPr eaLnBrk="1" hangingPunct="1"/>
            <a:endParaRPr lang="en-US" sz="1600" b="1" smtClean="0"/>
          </a:p>
          <a:p>
            <a:pPr eaLnBrk="1" hangingPunct="1"/>
            <a:r>
              <a:rPr lang="en-US" sz="1600" b="1" smtClean="0"/>
              <a:t>Metal Must Be Primed</a:t>
            </a:r>
          </a:p>
          <a:p>
            <a:pPr eaLnBrk="1" hangingPunct="1"/>
            <a:endParaRPr lang="en-US" sz="1600" b="1" smtClean="0"/>
          </a:p>
          <a:p>
            <a:pPr eaLnBrk="1" hangingPunct="1"/>
            <a:r>
              <a:rPr lang="en-US" sz="1600" b="1" smtClean="0"/>
              <a:t>INTERPLY REQUIRED FOR 15 &amp; 20 YEAR SYSTEMS</a:t>
            </a:r>
          </a:p>
          <a:p>
            <a:pPr eaLnBrk="1" hangingPunct="1"/>
            <a:endParaRPr lang="en-US" sz="1600" b="1" smtClean="0"/>
          </a:p>
          <a:p>
            <a:pPr eaLnBrk="1" hangingPunct="1"/>
            <a:r>
              <a:rPr lang="en-US" sz="1600" b="1" smtClean="0"/>
              <a:t>Granules Must be Embedded If Torched or Heat Fused</a:t>
            </a:r>
          </a:p>
          <a:p>
            <a:pPr eaLnBrk="1" hangingPunct="1"/>
            <a:endParaRPr lang="en-US" sz="1600" b="1" smtClean="0"/>
          </a:p>
          <a:p>
            <a:pPr eaLnBrk="1" hangingPunct="1"/>
            <a:r>
              <a:rPr lang="en-US" sz="1600" b="1" smtClean="0"/>
              <a:t>FASTENERS AT APPROX. </a:t>
            </a:r>
          </a:p>
          <a:p>
            <a:pPr eaLnBrk="1" hangingPunct="1">
              <a:buFontTx/>
              <a:buNone/>
            </a:pPr>
            <a:r>
              <a:rPr lang="en-US" sz="1600" b="1" smtClean="0"/>
              <a:t>     3“ O.C. STAGGERED</a:t>
            </a:r>
          </a:p>
          <a:p>
            <a:pPr eaLnBrk="1" hangingPunct="1"/>
            <a:endParaRPr lang="en-US" sz="1600" smtClean="0"/>
          </a:p>
        </p:txBody>
      </p:sp>
      <p:pic>
        <p:nvPicPr>
          <p:cNvPr id="79876" name="Picture 3"/>
          <p:cNvPicPr>
            <a:picLocks noChangeAspect="1" noChangeArrowheads="1"/>
          </p:cNvPicPr>
          <p:nvPr/>
        </p:nvPicPr>
        <p:blipFill>
          <a:blip r:embed="rId2" cstate="screen"/>
          <a:srcRect/>
          <a:stretch>
            <a:fillRect/>
          </a:stretch>
        </p:blipFill>
        <p:spPr bwMode="auto">
          <a:xfrm>
            <a:off x="304800" y="1981200"/>
            <a:ext cx="4267200" cy="4533900"/>
          </a:xfrm>
          <a:prstGeom prst="rect">
            <a:avLst/>
          </a:prstGeom>
          <a:noFill/>
          <a:ln w="9525">
            <a:noFill/>
            <a:miter lim="800000"/>
            <a:headEnd/>
            <a:tailEnd/>
          </a:ln>
        </p:spPr>
      </p:pic>
      <p:cxnSp>
        <p:nvCxnSpPr>
          <p:cNvPr id="9" name="Straight Arrow Connector 8"/>
          <p:cNvCxnSpPr/>
          <p:nvPr/>
        </p:nvCxnSpPr>
        <p:spPr>
          <a:xfrm rot="10800000" flipV="1">
            <a:off x="990600" y="1828800"/>
            <a:ext cx="39624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Rectangle 5"/>
          <p:cNvSpPr>
            <a:spLocks noGrp="1" noChangeArrowheads="1"/>
          </p:cNvSpPr>
          <p:nvPr>
            <p:ph type="title"/>
          </p:nvPr>
        </p:nvSpPr>
        <p:spPr>
          <a:xfrm>
            <a:off x="457200" y="990600"/>
            <a:ext cx="8229600" cy="1143000"/>
          </a:xfrm>
        </p:spPr>
        <p:txBody>
          <a:bodyPr/>
          <a:lstStyle/>
          <a:p>
            <a:pPr eaLnBrk="1" hangingPunct="1">
              <a:defRPr/>
            </a:pPr>
            <a:r>
              <a:rPr lang="en-US" b="1" dirty="0">
                <a:solidFill>
                  <a:srgbClr val="000000"/>
                </a:solidFill>
                <a:effectLst>
                  <a:outerShdw blurRad="38100" dist="38100" dir="2700000" algn="tl">
                    <a:srgbClr val="000000">
                      <a:alpha val="43137"/>
                    </a:srgbClr>
                  </a:outerShdw>
                </a:effectLst>
              </a:rPr>
              <a:t>Blowing Temperature</a:t>
            </a:r>
          </a:p>
        </p:txBody>
      </p:sp>
      <p:sp>
        <p:nvSpPr>
          <p:cNvPr id="26627" name="Rectangle 6"/>
          <p:cNvSpPr>
            <a:spLocks noGrp="1" noChangeArrowheads="1"/>
          </p:cNvSpPr>
          <p:nvPr>
            <p:ph type="body" idx="1"/>
          </p:nvPr>
        </p:nvSpPr>
        <p:spPr>
          <a:xfrm>
            <a:off x="381000" y="2133600"/>
            <a:ext cx="8229600" cy="4525963"/>
          </a:xfrm>
        </p:spPr>
        <p:txBody>
          <a:bodyPr/>
          <a:lstStyle/>
          <a:p>
            <a:pPr eaLnBrk="1" hangingPunct="1"/>
            <a:r>
              <a:rPr lang="en-US" smtClean="0"/>
              <a:t>Asphalt used for roofing applications is treated (oxidized) by blowing air through it at elevated temperatures to give it desirable characteristics</a:t>
            </a:r>
          </a:p>
          <a:p>
            <a:pPr eaLnBrk="1" hangingPunct="1"/>
            <a:r>
              <a:rPr lang="en-US" smtClean="0"/>
              <a:t>Higher blowing temperatures result in asphalts with higher viscosity or less flow</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4"/>
          <p:cNvSpPr>
            <a:spLocks noGrp="1"/>
          </p:cNvSpPr>
          <p:nvPr>
            <p:ph type="title"/>
          </p:nvPr>
        </p:nvSpPr>
        <p:spPr/>
        <p:txBody>
          <a:bodyPr/>
          <a:lstStyle/>
          <a:p>
            <a:pPr eaLnBrk="1" hangingPunct="1"/>
            <a:r>
              <a:rPr lang="en-US" smtClean="0"/>
              <a:t>MB-ROOF EDGE STRIP FLASHING</a:t>
            </a:r>
          </a:p>
        </p:txBody>
      </p:sp>
      <p:sp>
        <p:nvSpPr>
          <p:cNvPr id="11268" name="Content Placeholder 5"/>
          <p:cNvSpPr>
            <a:spLocks noGrp="1"/>
          </p:cNvSpPr>
          <p:nvPr>
            <p:ph sz="half" idx="1"/>
          </p:nvPr>
        </p:nvSpPr>
        <p:spPr/>
        <p:txBody>
          <a:bodyPr/>
          <a:lstStyle/>
          <a:p>
            <a:pPr eaLnBrk="1" hangingPunct="1"/>
            <a:endParaRPr lang="en-US" smtClean="0"/>
          </a:p>
        </p:txBody>
      </p:sp>
      <p:sp>
        <p:nvSpPr>
          <p:cNvPr id="11269" name="Text Placeholder 6"/>
          <p:cNvSpPr>
            <a:spLocks noGrp="1"/>
          </p:cNvSpPr>
          <p:nvPr>
            <p:ph type="body" sz="half" idx="2"/>
          </p:nvPr>
        </p:nvSpPr>
        <p:spPr/>
        <p:txBody>
          <a:bodyPr/>
          <a:lstStyle/>
          <a:p>
            <a:pPr eaLnBrk="1" hangingPunct="1"/>
            <a:r>
              <a:rPr lang="en-US" sz="1600" b="1" smtClean="0"/>
              <a:t>ALL SHEET Metal is to be installed per Firestone or  SMACNA Guidelines; whichever is more stringent</a:t>
            </a:r>
          </a:p>
          <a:p>
            <a:pPr eaLnBrk="1" hangingPunct="1"/>
            <a:endParaRPr lang="en-US" sz="1600" b="1" smtClean="0"/>
          </a:p>
          <a:p>
            <a:pPr eaLnBrk="1" hangingPunct="1"/>
            <a:r>
              <a:rPr lang="en-US" sz="1600" b="1" smtClean="0"/>
              <a:t>Metal Must Be Primed</a:t>
            </a:r>
          </a:p>
          <a:p>
            <a:pPr eaLnBrk="1" hangingPunct="1"/>
            <a:endParaRPr lang="en-US" sz="1600" b="1" smtClean="0"/>
          </a:p>
          <a:p>
            <a:pPr eaLnBrk="1" hangingPunct="1"/>
            <a:r>
              <a:rPr lang="en-US" sz="1600" b="1" smtClean="0"/>
              <a:t>INTERPLY REQUIRED FOR 15 &amp; 20 YEAR SYSTEMS</a:t>
            </a:r>
          </a:p>
          <a:p>
            <a:pPr eaLnBrk="1" hangingPunct="1"/>
            <a:endParaRPr lang="en-US" sz="1600" b="1" smtClean="0"/>
          </a:p>
          <a:p>
            <a:pPr eaLnBrk="1" hangingPunct="1"/>
            <a:r>
              <a:rPr lang="en-US" sz="1600" b="1" smtClean="0"/>
              <a:t>Granules Must be Embedded If Torched or Heat Fused</a:t>
            </a:r>
          </a:p>
          <a:p>
            <a:pPr eaLnBrk="1" hangingPunct="1"/>
            <a:endParaRPr lang="en-US" sz="1600" b="1" smtClean="0"/>
          </a:p>
          <a:p>
            <a:pPr eaLnBrk="1" hangingPunct="1"/>
            <a:r>
              <a:rPr lang="en-US" sz="1600" b="1" smtClean="0"/>
              <a:t>FASTENERS AT APPROX. </a:t>
            </a:r>
          </a:p>
          <a:p>
            <a:pPr eaLnBrk="1" hangingPunct="1">
              <a:buFontTx/>
              <a:buNone/>
            </a:pPr>
            <a:r>
              <a:rPr lang="en-US" sz="1600" b="1" smtClean="0"/>
              <a:t>     3“ O.C. STAGGERED</a:t>
            </a:r>
          </a:p>
          <a:p>
            <a:pPr eaLnBrk="1" hangingPunct="1">
              <a:buFontTx/>
              <a:buNone/>
            </a:pPr>
            <a:r>
              <a:rPr lang="en-US" sz="2000" smtClean="0"/>
              <a:t>   </a:t>
            </a:r>
          </a:p>
          <a:p>
            <a:pPr eaLnBrk="1" hangingPunct="1">
              <a:buFontTx/>
              <a:buNone/>
            </a:pPr>
            <a:endParaRPr lang="en-US" sz="2000" smtClean="0"/>
          </a:p>
        </p:txBody>
      </p:sp>
      <p:graphicFrame>
        <p:nvGraphicFramePr>
          <p:cNvPr id="11266" name="Object 2"/>
          <p:cNvGraphicFramePr>
            <a:graphicFrameLocks noChangeAspect="1"/>
          </p:cNvGraphicFramePr>
          <p:nvPr/>
        </p:nvGraphicFramePr>
        <p:xfrm>
          <a:off x="0" y="1447800"/>
          <a:ext cx="4648200" cy="5257800"/>
        </p:xfrm>
        <a:graphic>
          <a:graphicData uri="http://schemas.openxmlformats.org/presentationml/2006/ole">
            <p:oleObj spid="_x0000_s11266" name="Acrobat Document" r:id="rId3" imgW="5940000" imgH="4577760" progId="AcroExch.Document.7">
              <p:embed/>
            </p:oleObj>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smtClean="0"/>
              <a:t>DO</a:t>
            </a:r>
          </a:p>
        </p:txBody>
      </p:sp>
      <p:pic>
        <p:nvPicPr>
          <p:cNvPr id="80899" name="Picture 2" descr="C:\Documents and Settings\AndersonDavid\My Documents\My Pictures\PB6249 (Salina POP Building Addition)\PB6249 (Salina POP Building Addition) 008.jpg"/>
          <p:cNvPicPr>
            <a:picLocks noGrp="1" noChangeAspect="1" noChangeArrowheads="1"/>
          </p:cNvPicPr>
          <p:nvPr>
            <p:ph sz="half" idx="1"/>
          </p:nvPr>
        </p:nvPicPr>
        <p:blipFill>
          <a:blip r:embed="rId2" cstate="screen"/>
          <a:srcRect/>
          <a:stretch>
            <a:fillRect/>
          </a:stretch>
        </p:blipFill>
        <p:spPr>
          <a:xfrm>
            <a:off x="0" y="2400300"/>
            <a:ext cx="9144000" cy="44577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smtClean="0"/>
              <a:t>DON’T</a:t>
            </a:r>
          </a:p>
        </p:txBody>
      </p:sp>
      <p:sp>
        <p:nvSpPr>
          <p:cNvPr id="81923" name="Content Placeholder 2"/>
          <p:cNvSpPr>
            <a:spLocks noGrp="1"/>
          </p:cNvSpPr>
          <p:nvPr>
            <p:ph sz="half" idx="1"/>
          </p:nvPr>
        </p:nvSpPr>
        <p:spPr/>
        <p:txBody>
          <a:bodyPr/>
          <a:lstStyle/>
          <a:p>
            <a:pPr eaLnBrk="1" hangingPunct="1"/>
            <a:endParaRPr lang="en-US" smtClean="0"/>
          </a:p>
        </p:txBody>
      </p:sp>
      <p:sp>
        <p:nvSpPr>
          <p:cNvPr id="81924" name="Text Placeholder 3"/>
          <p:cNvSpPr>
            <a:spLocks noGrp="1"/>
          </p:cNvSpPr>
          <p:nvPr>
            <p:ph type="body" sz="half" idx="2"/>
          </p:nvPr>
        </p:nvSpPr>
        <p:spPr/>
        <p:txBody>
          <a:bodyPr/>
          <a:lstStyle/>
          <a:p>
            <a:pPr eaLnBrk="1" hangingPunct="1">
              <a:buFontTx/>
              <a:buNone/>
            </a:pPr>
            <a:endParaRPr lang="en-US" smtClean="0"/>
          </a:p>
          <a:p>
            <a:pPr eaLnBrk="1" hangingPunct="1"/>
            <a:r>
              <a:rPr lang="en-US" smtClean="0"/>
              <a:t>NO INTER-PLY</a:t>
            </a:r>
          </a:p>
          <a:p>
            <a:pPr eaLnBrk="1" hangingPunct="1"/>
            <a:endParaRPr lang="en-US" smtClean="0"/>
          </a:p>
          <a:p>
            <a:pPr eaLnBrk="1" hangingPunct="1"/>
            <a:r>
              <a:rPr lang="en-US" smtClean="0"/>
              <a:t>GRANULES NOT EMBEDDED </a:t>
            </a:r>
          </a:p>
        </p:txBody>
      </p:sp>
      <p:pic>
        <p:nvPicPr>
          <p:cNvPr id="81925" name="Picture 2" descr="C:\Documents and Settings\AndersonDavid\My Documents\My Pictures\Bob Fraizer\Bob Fraizer 001.jpg"/>
          <p:cNvPicPr>
            <a:picLocks noChangeAspect="1" noChangeArrowheads="1"/>
          </p:cNvPicPr>
          <p:nvPr/>
        </p:nvPicPr>
        <p:blipFill>
          <a:blip r:embed="rId2" cstate="screen"/>
          <a:srcRect/>
          <a:stretch>
            <a:fillRect/>
          </a:stretch>
        </p:blipFill>
        <p:spPr bwMode="auto">
          <a:xfrm>
            <a:off x="0" y="1600200"/>
            <a:ext cx="44958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p:txBody>
          <a:bodyPr/>
          <a:lstStyle/>
          <a:p>
            <a:pPr eaLnBrk="1" hangingPunct="1"/>
            <a:r>
              <a:rPr lang="en-US" smtClean="0"/>
              <a:t>MB-C-1</a:t>
            </a:r>
          </a:p>
        </p:txBody>
      </p:sp>
      <p:sp>
        <p:nvSpPr>
          <p:cNvPr id="12292" name="Content Placeholder 2"/>
          <p:cNvSpPr>
            <a:spLocks noGrp="1"/>
          </p:cNvSpPr>
          <p:nvPr>
            <p:ph sz="half" idx="1"/>
          </p:nvPr>
        </p:nvSpPr>
        <p:spPr/>
        <p:txBody>
          <a:bodyPr/>
          <a:lstStyle/>
          <a:p>
            <a:pPr eaLnBrk="1" hangingPunct="1"/>
            <a:endParaRPr lang="en-US" smtClean="0"/>
          </a:p>
        </p:txBody>
      </p:sp>
      <p:sp>
        <p:nvSpPr>
          <p:cNvPr id="12293" name="Text Placeholder 3"/>
          <p:cNvSpPr>
            <a:spLocks noGrp="1"/>
          </p:cNvSpPr>
          <p:nvPr>
            <p:ph type="body" sz="half" idx="2"/>
          </p:nvPr>
        </p:nvSpPr>
        <p:spPr>
          <a:xfrm>
            <a:off x="4648200" y="1219200"/>
            <a:ext cx="4038600" cy="4525963"/>
          </a:xfrm>
        </p:spPr>
        <p:txBody>
          <a:bodyPr/>
          <a:lstStyle/>
          <a:p>
            <a:pPr eaLnBrk="1" hangingPunct="1"/>
            <a:r>
              <a:rPr lang="en-US" smtClean="0"/>
              <a:t>Can Be Installed With</a:t>
            </a:r>
          </a:p>
          <a:p>
            <a:pPr lvl="1" eaLnBrk="1" hangingPunct="1"/>
            <a:r>
              <a:rPr lang="en-US" smtClean="0"/>
              <a:t>Hot Asphalt</a:t>
            </a:r>
          </a:p>
          <a:p>
            <a:pPr lvl="1" eaLnBrk="1" hangingPunct="1"/>
            <a:r>
              <a:rPr lang="en-US" smtClean="0"/>
              <a:t>Torched </a:t>
            </a:r>
            <a:r>
              <a:rPr lang="en-US" sz="1400" smtClean="0">
                <a:solidFill>
                  <a:srgbClr val="FF0000"/>
                </a:solidFill>
              </a:rPr>
              <a:t>(embed granules)</a:t>
            </a:r>
          </a:p>
          <a:p>
            <a:pPr lvl="1" eaLnBrk="1" hangingPunct="1"/>
            <a:r>
              <a:rPr lang="en-US" smtClean="0"/>
              <a:t>Hot Air </a:t>
            </a:r>
            <a:r>
              <a:rPr lang="en-US" sz="1400" smtClean="0">
                <a:solidFill>
                  <a:srgbClr val="FF0000"/>
                </a:solidFill>
              </a:rPr>
              <a:t>(embed granules)</a:t>
            </a:r>
            <a:endParaRPr lang="en-US" smtClean="0">
              <a:solidFill>
                <a:srgbClr val="FF0000"/>
              </a:solidFill>
            </a:endParaRPr>
          </a:p>
          <a:p>
            <a:pPr lvl="1" eaLnBrk="1" hangingPunct="1"/>
            <a:r>
              <a:rPr lang="en-US" smtClean="0"/>
              <a:t>MB Flashing Cement</a:t>
            </a:r>
          </a:p>
          <a:p>
            <a:pPr lvl="1" eaLnBrk="1" hangingPunct="1"/>
            <a:r>
              <a:rPr lang="en-US" smtClean="0"/>
              <a:t>ULTRA-FLASH</a:t>
            </a:r>
          </a:p>
        </p:txBody>
      </p:sp>
      <p:graphicFrame>
        <p:nvGraphicFramePr>
          <p:cNvPr id="12290" name="Object 2"/>
          <p:cNvGraphicFramePr>
            <a:graphicFrameLocks noChangeAspect="1"/>
          </p:cNvGraphicFramePr>
          <p:nvPr/>
        </p:nvGraphicFramePr>
        <p:xfrm>
          <a:off x="0" y="1600200"/>
          <a:ext cx="4572000" cy="5257800"/>
        </p:xfrm>
        <a:graphic>
          <a:graphicData uri="http://schemas.openxmlformats.org/presentationml/2006/ole">
            <p:oleObj spid="_x0000_s12290" name="Acrobat Document" r:id="rId3" imgW="5940000" imgH="4577760" progId="AcroExch.Document.7">
              <p:embed/>
            </p:oleObj>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smtClean="0"/>
              <a:t>DO</a:t>
            </a:r>
          </a:p>
        </p:txBody>
      </p:sp>
      <p:sp>
        <p:nvSpPr>
          <p:cNvPr id="82947" name="Text Placeholder 3"/>
          <p:cNvSpPr>
            <a:spLocks noGrp="1"/>
          </p:cNvSpPr>
          <p:nvPr>
            <p:ph type="body" sz="half" idx="2"/>
          </p:nvPr>
        </p:nvSpPr>
        <p:spPr/>
        <p:txBody>
          <a:bodyPr/>
          <a:lstStyle/>
          <a:p>
            <a:pPr eaLnBrk="1" hangingPunct="1"/>
            <a:endParaRPr lang="en-US" smtClean="0"/>
          </a:p>
        </p:txBody>
      </p:sp>
      <p:pic>
        <p:nvPicPr>
          <p:cNvPr id="82948" name="Picture 2" descr="C:\Documents and Settings\AndersonDavid\My Documents\My Pictures\week ending 11-27-10\week ending 11-27-10 016.jpg"/>
          <p:cNvPicPr>
            <a:picLocks noGrp="1" noChangeAspect="1" noChangeArrowheads="1"/>
          </p:cNvPicPr>
          <p:nvPr>
            <p:ph sz="half" idx="1"/>
          </p:nvPr>
        </p:nvPicPr>
        <p:blipFill>
          <a:blip r:embed="rId2" cstate="screen"/>
          <a:srcRect/>
          <a:stretch>
            <a:fillRect/>
          </a:stretch>
        </p:blipFill>
        <p:spPr>
          <a:xfrm>
            <a:off x="0" y="1524000"/>
            <a:ext cx="9144000" cy="533400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smtClean="0"/>
              <a:t>DON’T</a:t>
            </a:r>
          </a:p>
        </p:txBody>
      </p:sp>
      <p:sp>
        <p:nvSpPr>
          <p:cNvPr id="83971" name="Content Placeholder 2"/>
          <p:cNvSpPr>
            <a:spLocks noGrp="1"/>
          </p:cNvSpPr>
          <p:nvPr>
            <p:ph sz="half" idx="1"/>
          </p:nvPr>
        </p:nvSpPr>
        <p:spPr/>
        <p:txBody>
          <a:bodyPr/>
          <a:lstStyle/>
          <a:p>
            <a:pPr eaLnBrk="1" hangingPunct="1"/>
            <a:endParaRPr lang="en-US" smtClean="0"/>
          </a:p>
        </p:txBody>
      </p:sp>
      <p:sp>
        <p:nvSpPr>
          <p:cNvPr id="83972" name="Text Placeholder 3"/>
          <p:cNvSpPr>
            <a:spLocks noGrp="1"/>
          </p:cNvSpPr>
          <p:nvPr>
            <p:ph type="body" sz="half" idx="2"/>
          </p:nvPr>
        </p:nvSpPr>
        <p:spPr/>
        <p:txBody>
          <a:bodyPr/>
          <a:lstStyle/>
          <a:p>
            <a:pPr eaLnBrk="1" hangingPunct="1"/>
            <a:endParaRPr lang="en-US" smtClean="0"/>
          </a:p>
        </p:txBody>
      </p:sp>
      <p:pic>
        <p:nvPicPr>
          <p:cNvPr id="83973" name="Picture 2" descr="C:\Documents and Settings\AndersonDavid\My Documents\My Pictures\Bulk mail Facility 016.jpg"/>
          <p:cNvPicPr>
            <a:picLocks noChangeAspect="1" noChangeArrowheads="1"/>
          </p:cNvPicPr>
          <p:nvPr/>
        </p:nvPicPr>
        <p:blipFill>
          <a:blip r:embed="rId2" cstate="screen"/>
          <a:srcRect/>
          <a:stretch>
            <a:fillRect/>
          </a:stretch>
        </p:blipFill>
        <p:spPr bwMode="auto">
          <a:xfrm>
            <a:off x="457200" y="1524000"/>
            <a:ext cx="82296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a:spLocks noGrp="1"/>
          </p:cNvSpPr>
          <p:nvPr>
            <p:ph type="title"/>
          </p:nvPr>
        </p:nvSpPr>
        <p:spPr/>
        <p:txBody>
          <a:bodyPr/>
          <a:lstStyle/>
          <a:p>
            <a:pPr eaLnBrk="1" hangingPunct="1"/>
            <a:r>
              <a:rPr lang="en-US" smtClean="0"/>
              <a:t>MB-C-2</a:t>
            </a:r>
          </a:p>
        </p:txBody>
      </p:sp>
      <p:sp>
        <p:nvSpPr>
          <p:cNvPr id="13316" name="Content Placeholder 2"/>
          <p:cNvSpPr>
            <a:spLocks noGrp="1"/>
          </p:cNvSpPr>
          <p:nvPr>
            <p:ph sz="half" idx="1"/>
          </p:nvPr>
        </p:nvSpPr>
        <p:spPr/>
        <p:txBody>
          <a:bodyPr/>
          <a:lstStyle/>
          <a:p>
            <a:pPr eaLnBrk="1" hangingPunct="1"/>
            <a:endParaRPr lang="en-US" smtClean="0"/>
          </a:p>
        </p:txBody>
      </p:sp>
      <p:sp>
        <p:nvSpPr>
          <p:cNvPr id="13317" name="Text Placeholder 3"/>
          <p:cNvSpPr>
            <a:spLocks noGrp="1"/>
          </p:cNvSpPr>
          <p:nvPr>
            <p:ph type="body" sz="half" idx="2"/>
          </p:nvPr>
        </p:nvSpPr>
        <p:spPr/>
        <p:txBody>
          <a:bodyPr/>
          <a:lstStyle/>
          <a:p>
            <a:pPr eaLnBrk="1" hangingPunct="1"/>
            <a:endParaRPr lang="en-US" smtClean="0"/>
          </a:p>
        </p:txBody>
      </p:sp>
      <p:graphicFrame>
        <p:nvGraphicFramePr>
          <p:cNvPr id="13314" name="Object 2"/>
          <p:cNvGraphicFramePr>
            <a:graphicFrameLocks noChangeAspect="1"/>
          </p:cNvGraphicFramePr>
          <p:nvPr/>
        </p:nvGraphicFramePr>
        <p:xfrm>
          <a:off x="0" y="1600200"/>
          <a:ext cx="9144000" cy="5257800"/>
        </p:xfrm>
        <a:graphic>
          <a:graphicData uri="http://schemas.openxmlformats.org/presentationml/2006/ole">
            <p:oleObj spid="_x0000_s13314" name="Acrobat Document" r:id="rId3" imgW="5940000" imgH="4577760" progId="AcroExch.Document.7">
              <p:embed/>
            </p:oleObj>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pPr eaLnBrk="1" hangingPunct="1"/>
            <a:r>
              <a:rPr lang="en-US" smtClean="0"/>
              <a:t>MB-P-1</a:t>
            </a:r>
          </a:p>
        </p:txBody>
      </p:sp>
      <p:sp>
        <p:nvSpPr>
          <p:cNvPr id="14340" name="Content Placeholder 2"/>
          <p:cNvSpPr>
            <a:spLocks noGrp="1"/>
          </p:cNvSpPr>
          <p:nvPr>
            <p:ph sz="half" idx="1"/>
          </p:nvPr>
        </p:nvSpPr>
        <p:spPr/>
        <p:txBody>
          <a:bodyPr/>
          <a:lstStyle/>
          <a:p>
            <a:pPr eaLnBrk="1" hangingPunct="1"/>
            <a:endParaRPr lang="en-US" smtClean="0"/>
          </a:p>
        </p:txBody>
      </p:sp>
      <p:sp>
        <p:nvSpPr>
          <p:cNvPr id="14341" name="Text Placeholder 3"/>
          <p:cNvSpPr>
            <a:spLocks noGrp="1"/>
          </p:cNvSpPr>
          <p:nvPr>
            <p:ph type="body" sz="half" idx="2"/>
          </p:nvPr>
        </p:nvSpPr>
        <p:spPr>
          <a:xfrm>
            <a:off x="4953000" y="1676400"/>
            <a:ext cx="3733800" cy="5181600"/>
          </a:xfrm>
        </p:spPr>
        <p:txBody>
          <a:bodyPr/>
          <a:lstStyle/>
          <a:p>
            <a:pPr eaLnBrk="1" hangingPunct="1"/>
            <a:r>
              <a:rPr lang="en-US" sz="2800" smtClean="0"/>
              <a:t>Metal Must Be Primed</a:t>
            </a:r>
          </a:p>
          <a:p>
            <a:pPr eaLnBrk="1" hangingPunct="1"/>
            <a:r>
              <a:rPr lang="en-US" sz="2800" smtClean="0"/>
              <a:t>INTER-PLY REQUIRED FOR 15 &amp; 20 YEAR WARRANTIES</a:t>
            </a:r>
          </a:p>
          <a:p>
            <a:pPr eaLnBrk="1" hangingPunct="1"/>
            <a:r>
              <a:rPr lang="en-US" sz="2800" smtClean="0"/>
              <a:t>Granules Must be Embedded If Torched or Heat Fused</a:t>
            </a:r>
          </a:p>
          <a:p>
            <a:pPr eaLnBrk="1" hangingPunct="1"/>
            <a:endParaRPr lang="en-US" smtClean="0"/>
          </a:p>
          <a:p>
            <a:pPr eaLnBrk="1" hangingPunct="1"/>
            <a:endParaRPr lang="en-US" smtClean="0"/>
          </a:p>
          <a:p>
            <a:pPr eaLnBrk="1" hangingPunct="1"/>
            <a:endParaRPr lang="en-US" smtClean="0"/>
          </a:p>
        </p:txBody>
      </p:sp>
      <p:graphicFrame>
        <p:nvGraphicFramePr>
          <p:cNvPr id="14338" name="Object 2"/>
          <p:cNvGraphicFramePr>
            <a:graphicFrameLocks noChangeAspect="1"/>
          </p:cNvGraphicFramePr>
          <p:nvPr/>
        </p:nvGraphicFramePr>
        <p:xfrm>
          <a:off x="0" y="1600200"/>
          <a:ext cx="4953000" cy="5257800"/>
        </p:xfrm>
        <a:graphic>
          <a:graphicData uri="http://schemas.openxmlformats.org/presentationml/2006/ole">
            <p:oleObj spid="_x0000_s14338" name="Acrobat Document" r:id="rId3" imgW="5940000" imgH="4577760" progId="AcroExch.Document.7">
              <p:embed/>
            </p:oleObj>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smtClean="0"/>
              <a:t>DO</a:t>
            </a:r>
          </a:p>
        </p:txBody>
      </p:sp>
      <p:sp>
        <p:nvSpPr>
          <p:cNvPr id="84995" name="Text Placeholder 3"/>
          <p:cNvSpPr>
            <a:spLocks noGrp="1"/>
          </p:cNvSpPr>
          <p:nvPr>
            <p:ph type="body" sz="half" idx="2"/>
          </p:nvPr>
        </p:nvSpPr>
        <p:spPr/>
        <p:txBody>
          <a:bodyPr/>
          <a:lstStyle/>
          <a:p>
            <a:pPr eaLnBrk="1" hangingPunct="1"/>
            <a:endParaRPr lang="en-US" smtClean="0"/>
          </a:p>
        </p:txBody>
      </p:sp>
      <p:pic>
        <p:nvPicPr>
          <p:cNvPr id="84996" name="Picture 2" descr="C:\Documents and Settings\AndersonDavid\My Documents\My Pictures\407227346307_0_BG[1].jpg"/>
          <p:cNvPicPr>
            <a:picLocks noGrp="1" noChangeAspect="1" noChangeArrowheads="1"/>
          </p:cNvPicPr>
          <p:nvPr>
            <p:ph sz="half" idx="1"/>
          </p:nvPr>
        </p:nvPicPr>
        <p:blipFill>
          <a:blip r:embed="rId2" cstate="screen"/>
          <a:srcRect/>
          <a:stretch>
            <a:fillRect/>
          </a:stretch>
        </p:blipFill>
        <p:spPr>
          <a:xfrm>
            <a:off x="0" y="1600200"/>
            <a:ext cx="9144000" cy="525780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smtClean="0"/>
              <a:t>DON’T</a:t>
            </a:r>
          </a:p>
        </p:txBody>
      </p:sp>
      <p:sp>
        <p:nvSpPr>
          <p:cNvPr id="86019" name="Text Placeholder 3"/>
          <p:cNvSpPr>
            <a:spLocks noGrp="1"/>
          </p:cNvSpPr>
          <p:nvPr>
            <p:ph type="body" sz="half" idx="2"/>
          </p:nvPr>
        </p:nvSpPr>
        <p:spPr/>
        <p:txBody>
          <a:bodyPr/>
          <a:lstStyle/>
          <a:p>
            <a:pPr eaLnBrk="1" hangingPunct="1"/>
            <a:endParaRPr lang="en-US" smtClean="0"/>
          </a:p>
        </p:txBody>
      </p:sp>
      <p:pic>
        <p:nvPicPr>
          <p:cNvPr id="86020" name="Picture 2" descr="C:\Documents and Settings\AndersonDavid\My Documents\My Pictures\Picture\Picture 079.jpg"/>
          <p:cNvPicPr>
            <a:picLocks noGrp="1" noChangeAspect="1" noChangeArrowheads="1"/>
          </p:cNvPicPr>
          <p:nvPr>
            <p:ph sz="half" idx="1"/>
          </p:nvPr>
        </p:nvPicPr>
        <p:blipFill>
          <a:blip r:embed="rId2" cstate="screen"/>
          <a:srcRect/>
          <a:stretch>
            <a:fillRect/>
          </a:stretch>
        </p:blipFill>
        <p:spPr>
          <a:xfrm>
            <a:off x="0" y="1600200"/>
            <a:ext cx="9144000" cy="52578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541338" y="1143000"/>
            <a:ext cx="8602662" cy="846138"/>
          </a:xfrm>
        </p:spPr>
        <p:txBody>
          <a:bodyPr/>
          <a:lstStyle/>
          <a:p>
            <a:pPr eaLnBrk="1" hangingPunct="1">
              <a:defRPr/>
            </a:pPr>
            <a:r>
              <a:rPr lang="en-US" sz="4200" dirty="0" err="1">
                <a:solidFill>
                  <a:srgbClr val="000000"/>
                </a:solidFill>
                <a:effectLst>
                  <a:outerShdw blurRad="38100" dist="38100" dir="2700000" algn="tl">
                    <a:srgbClr val="000000">
                      <a:alpha val="43137"/>
                    </a:srgbClr>
                  </a:outerShdw>
                </a:effectLst>
              </a:rPr>
              <a:t>Equiviscous</a:t>
            </a:r>
            <a:r>
              <a:rPr lang="en-US" sz="4200" dirty="0">
                <a:solidFill>
                  <a:srgbClr val="000000"/>
                </a:solidFill>
                <a:effectLst>
                  <a:outerShdw blurRad="38100" dist="38100" dir="2700000" algn="tl">
                    <a:srgbClr val="000000">
                      <a:alpha val="43137"/>
                    </a:srgbClr>
                  </a:outerShdw>
                </a:effectLst>
              </a:rPr>
              <a:t> Temperature (</a:t>
            </a:r>
            <a:r>
              <a:rPr lang="en-US" sz="4200" dirty="0" err="1">
                <a:solidFill>
                  <a:srgbClr val="000000"/>
                </a:solidFill>
                <a:effectLst>
                  <a:outerShdw blurRad="38100" dist="38100" dir="2700000" algn="tl">
                    <a:srgbClr val="000000">
                      <a:alpha val="43137"/>
                    </a:srgbClr>
                  </a:outerShdw>
                </a:effectLst>
              </a:rPr>
              <a:t>EVT</a:t>
            </a:r>
            <a:r>
              <a:rPr lang="en-US" sz="4200" dirty="0">
                <a:solidFill>
                  <a:srgbClr val="000000"/>
                </a:solidFill>
                <a:effectLst>
                  <a:outerShdw blurRad="38100" dist="38100" dir="2700000" algn="tl">
                    <a:srgbClr val="000000">
                      <a:alpha val="43137"/>
                    </a:srgbClr>
                  </a:outerShdw>
                </a:effectLst>
              </a:rPr>
              <a:t>)</a:t>
            </a:r>
          </a:p>
        </p:txBody>
      </p:sp>
      <p:sp>
        <p:nvSpPr>
          <p:cNvPr id="27651" name="Rectangle 3"/>
          <p:cNvSpPr>
            <a:spLocks noGrp="1" noChangeArrowheads="1"/>
          </p:cNvSpPr>
          <p:nvPr>
            <p:ph type="body" sz="half" idx="2"/>
          </p:nvPr>
        </p:nvSpPr>
        <p:spPr>
          <a:xfrm>
            <a:off x="4191000" y="2133600"/>
            <a:ext cx="4724400" cy="4113213"/>
          </a:xfrm>
        </p:spPr>
        <p:txBody>
          <a:bodyPr/>
          <a:lstStyle/>
          <a:p>
            <a:pPr eaLnBrk="1" hangingPunct="1">
              <a:buFontTx/>
              <a:buNone/>
            </a:pPr>
            <a:r>
              <a:rPr lang="en-US" sz="3400" smtClean="0"/>
              <a:t>EVT, the temperature at which a bitumen attains the proper viscosity for BUR application-it is marked on every container </a:t>
            </a:r>
          </a:p>
        </p:txBody>
      </p:sp>
      <p:pic>
        <p:nvPicPr>
          <p:cNvPr id="27652" name="Picture 4" descr="type3"/>
          <p:cNvPicPr>
            <a:picLocks noGrp="1" noChangeAspect="1" noChangeArrowheads="1"/>
          </p:cNvPicPr>
          <p:nvPr>
            <p:ph sz="half" idx="1"/>
          </p:nvPr>
        </p:nvPicPr>
        <p:blipFill>
          <a:blip r:embed="rId2" cstate="screen"/>
          <a:srcRect/>
          <a:stretch>
            <a:fillRect/>
          </a:stretch>
        </p:blipFill>
        <p:spPr>
          <a:xfrm>
            <a:off x="914400" y="2209800"/>
            <a:ext cx="3352800" cy="3816350"/>
          </a:xfrm>
        </p:spPr>
      </p:pic>
      <p:sp>
        <p:nvSpPr>
          <p:cNvPr id="27653" name="Line 5"/>
          <p:cNvSpPr>
            <a:spLocks noChangeShapeType="1"/>
          </p:cNvSpPr>
          <p:nvPr/>
        </p:nvSpPr>
        <p:spPr bwMode="auto">
          <a:xfrm flipH="1">
            <a:off x="2819400" y="3124200"/>
            <a:ext cx="2057400" cy="1600200"/>
          </a:xfrm>
          <a:prstGeom prst="line">
            <a:avLst/>
          </a:prstGeom>
          <a:noFill/>
          <a:ln w="9525">
            <a:solidFill>
              <a:schemeClr val="tx1"/>
            </a:solidFill>
            <a:miter lim="800000"/>
            <a:headEnd/>
            <a:tailEnd type="triangle" w="sm" len="lg"/>
          </a:ln>
        </p:spPr>
        <p:txBody>
          <a:bodyPr wrap="none"/>
          <a:lstStyle/>
          <a:p>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smtClean="0"/>
              <a:t>DON’T</a:t>
            </a:r>
          </a:p>
        </p:txBody>
      </p:sp>
      <p:sp>
        <p:nvSpPr>
          <p:cNvPr id="87043" name="Text Placeholder 3"/>
          <p:cNvSpPr>
            <a:spLocks noGrp="1"/>
          </p:cNvSpPr>
          <p:nvPr>
            <p:ph type="body" sz="half" idx="2"/>
          </p:nvPr>
        </p:nvSpPr>
        <p:spPr/>
        <p:txBody>
          <a:bodyPr/>
          <a:lstStyle/>
          <a:p>
            <a:pPr eaLnBrk="1" hangingPunct="1"/>
            <a:endParaRPr lang="en-US" smtClean="0"/>
          </a:p>
        </p:txBody>
      </p:sp>
      <p:pic>
        <p:nvPicPr>
          <p:cNvPr id="87044" name="Picture 2" descr="C:\Documents and Settings\AndersonDavid\My Documents\My Pictures\Martin Roofing Firestation #20, #21, #22\Martin Roofing Firestation #20, #21, #22 030.jpg"/>
          <p:cNvPicPr>
            <a:picLocks noGrp="1" noChangeAspect="1" noChangeArrowheads="1"/>
          </p:cNvPicPr>
          <p:nvPr>
            <p:ph sz="half" idx="1"/>
          </p:nvPr>
        </p:nvPicPr>
        <p:blipFill>
          <a:blip r:embed="rId2" cstate="screen"/>
          <a:srcRect/>
          <a:stretch>
            <a:fillRect/>
          </a:stretch>
        </p:blipFill>
        <p:spPr>
          <a:xfrm>
            <a:off x="0" y="1600200"/>
            <a:ext cx="9144000" cy="525780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p:txBody>
          <a:bodyPr/>
          <a:lstStyle/>
          <a:p>
            <a:pPr eaLnBrk="1" hangingPunct="1"/>
            <a:r>
              <a:rPr lang="en-US" smtClean="0"/>
              <a:t>MB-P-2</a:t>
            </a:r>
          </a:p>
        </p:txBody>
      </p:sp>
      <p:sp>
        <p:nvSpPr>
          <p:cNvPr id="15364" name="Content Placeholder 2"/>
          <p:cNvSpPr>
            <a:spLocks noGrp="1"/>
          </p:cNvSpPr>
          <p:nvPr>
            <p:ph sz="half" idx="1"/>
          </p:nvPr>
        </p:nvSpPr>
        <p:spPr/>
        <p:txBody>
          <a:bodyPr/>
          <a:lstStyle/>
          <a:p>
            <a:pPr eaLnBrk="1" hangingPunct="1"/>
            <a:endParaRPr lang="en-US" smtClean="0"/>
          </a:p>
        </p:txBody>
      </p:sp>
      <p:sp>
        <p:nvSpPr>
          <p:cNvPr id="15365" name="Text Placeholder 3"/>
          <p:cNvSpPr>
            <a:spLocks noGrp="1"/>
          </p:cNvSpPr>
          <p:nvPr>
            <p:ph type="body" sz="half" idx="2"/>
          </p:nvPr>
        </p:nvSpPr>
        <p:spPr/>
        <p:txBody>
          <a:bodyPr/>
          <a:lstStyle/>
          <a:p>
            <a:pPr eaLnBrk="1" hangingPunct="1"/>
            <a:r>
              <a:rPr lang="en-US" smtClean="0"/>
              <a:t>Metal Must Be Primed</a:t>
            </a:r>
          </a:p>
          <a:p>
            <a:pPr eaLnBrk="1" hangingPunct="1"/>
            <a:r>
              <a:rPr lang="en-US" smtClean="0"/>
              <a:t>INTER-PLY REQUIRED FOR 15 &amp; 20 YEAR WARRANTIES</a:t>
            </a:r>
          </a:p>
          <a:p>
            <a:pPr eaLnBrk="1" hangingPunct="1"/>
            <a:r>
              <a:rPr lang="en-US" smtClean="0"/>
              <a:t>Granules Must be Embedded If Torched or Heat Fused</a:t>
            </a:r>
          </a:p>
          <a:p>
            <a:pPr eaLnBrk="1" hangingPunct="1"/>
            <a:endParaRPr lang="en-US" smtClean="0"/>
          </a:p>
          <a:p>
            <a:pPr eaLnBrk="1" hangingPunct="1"/>
            <a:endParaRPr lang="en-US" smtClean="0"/>
          </a:p>
        </p:txBody>
      </p:sp>
      <p:graphicFrame>
        <p:nvGraphicFramePr>
          <p:cNvPr id="15362" name="Object 2"/>
          <p:cNvGraphicFramePr>
            <a:graphicFrameLocks noChangeAspect="1"/>
          </p:cNvGraphicFramePr>
          <p:nvPr/>
        </p:nvGraphicFramePr>
        <p:xfrm>
          <a:off x="0" y="1447800"/>
          <a:ext cx="4648200" cy="5410200"/>
        </p:xfrm>
        <a:graphic>
          <a:graphicData uri="http://schemas.openxmlformats.org/presentationml/2006/ole">
            <p:oleObj spid="_x0000_s15362" name="Acrobat Document" r:id="rId3" imgW="5940000" imgH="4577760" progId="AcroExch.Document.7">
              <p:embed/>
            </p:oleObj>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sz="5400" smtClean="0"/>
              <a:t>DO</a:t>
            </a:r>
          </a:p>
        </p:txBody>
      </p:sp>
      <p:pic>
        <p:nvPicPr>
          <p:cNvPr id="88067" name="Picture 2" descr="C:\Documents and Settings\AndersonDavid\My Documents\My Pictures\all pics\all pics 053.jpg"/>
          <p:cNvPicPr>
            <a:picLocks noGrp="1" noChangeAspect="1" noChangeArrowheads="1"/>
          </p:cNvPicPr>
          <p:nvPr>
            <p:ph idx="4294967295"/>
          </p:nvPr>
        </p:nvPicPr>
        <p:blipFill>
          <a:blip r:embed="rId2" cstate="screen"/>
          <a:srcRect/>
          <a:stretch>
            <a:fillRect/>
          </a:stretch>
        </p:blipFill>
        <p:spPr>
          <a:xfrm>
            <a:off x="0" y="1143000"/>
            <a:ext cx="4038600" cy="2925763"/>
          </a:xfrm>
        </p:spPr>
      </p:pic>
      <p:pic>
        <p:nvPicPr>
          <p:cNvPr id="88068" name="Picture 2" descr="C:\Documents and Settings\AndersonDavid\My Documents\My Pictures\all pics\all pics 054.jpg"/>
          <p:cNvPicPr>
            <a:picLocks noChangeAspect="1" noChangeArrowheads="1"/>
          </p:cNvPicPr>
          <p:nvPr/>
        </p:nvPicPr>
        <p:blipFill>
          <a:blip r:embed="rId3" cstate="screen"/>
          <a:srcRect/>
          <a:stretch>
            <a:fillRect/>
          </a:stretch>
        </p:blipFill>
        <p:spPr bwMode="auto">
          <a:xfrm>
            <a:off x="0" y="3733800"/>
            <a:ext cx="4038600" cy="2925763"/>
          </a:xfrm>
          <a:prstGeom prst="rect">
            <a:avLst/>
          </a:prstGeom>
          <a:noFill/>
          <a:ln w="9525">
            <a:noFill/>
            <a:miter lim="800000"/>
            <a:headEnd/>
            <a:tailEnd/>
          </a:ln>
        </p:spPr>
      </p:pic>
      <p:sp>
        <p:nvSpPr>
          <p:cNvPr id="7" name="Rectangle 6"/>
          <p:cNvSpPr/>
          <p:nvPr/>
        </p:nvSpPr>
        <p:spPr>
          <a:xfrm>
            <a:off x="4038600" y="1371600"/>
            <a:ext cx="4572000" cy="5016500"/>
          </a:xfrm>
          <a:prstGeom prst="rect">
            <a:avLst/>
          </a:prstGeom>
        </p:spPr>
        <p:txBody>
          <a:bodyPr>
            <a:spAutoFit/>
          </a:bodyPr>
          <a:lstStyle/>
          <a:p>
            <a:pPr marL="342900" indent="-342900">
              <a:spcBef>
                <a:spcPct val="20000"/>
              </a:spcBef>
              <a:buFontTx/>
              <a:buChar char="•"/>
              <a:defRPr/>
            </a:pPr>
            <a:r>
              <a:rPr lang="en-US" sz="3200" kern="0" dirty="0">
                <a:solidFill>
                  <a:srgbClr val="000000"/>
                </a:solidFill>
                <a:latin typeface="Arial"/>
                <a:cs typeface="+mn-cs"/>
              </a:rPr>
              <a:t>Can Be Installed With</a:t>
            </a:r>
          </a:p>
          <a:p>
            <a:pPr marL="800100" lvl="1" indent="-342900">
              <a:spcBef>
                <a:spcPct val="20000"/>
              </a:spcBef>
              <a:buFontTx/>
              <a:buChar char="•"/>
              <a:defRPr/>
            </a:pPr>
            <a:r>
              <a:rPr lang="en-US" sz="3200" kern="0" dirty="0">
                <a:solidFill>
                  <a:srgbClr val="000000"/>
                </a:solidFill>
                <a:latin typeface="Arial"/>
                <a:cs typeface="+mn-cs"/>
              </a:rPr>
              <a:t>Hot Asphalt</a:t>
            </a:r>
          </a:p>
          <a:p>
            <a:pPr marL="800100" lvl="1" indent="-342900">
              <a:spcBef>
                <a:spcPct val="20000"/>
              </a:spcBef>
              <a:buFontTx/>
              <a:buChar char="•"/>
              <a:defRPr/>
            </a:pPr>
            <a:r>
              <a:rPr lang="en-US" sz="3200" kern="0" dirty="0">
                <a:solidFill>
                  <a:srgbClr val="000000"/>
                </a:solidFill>
                <a:latin typeface="Arial"/>
                <a:cs typeface="+mn-cs"/>
              </a:rPr>
              <a:t>Torched </a:t>
            </a:r>
            <a:r>
              <a:rPr lang="en-US" sz="3200" kern="0" dirty="0">
                <a:solidFill>
                  <a:srgbClr val="FF0000"/>
                </a:solidFill>
                <a:latin typeface="Arial"/>
                <a:cs typeface="+mn-cs"/>
              </a:rPr>
              <a:t>(embed granules)</a:t>
            </a:r>
          </a:p>
          <a:p>
            <a:pPr marL="800100" lvl="1" indent="-342900">
              <a:spcBef>
                <a:spcPct val="20000"/>
              </a:spcBef>
              <a:buFontTx/>
              <a:buChar char="•"/>
              <a:defRPr/>
            </a:pPr>
            <a:r>
              <a:rPr lang="en-US" sz="3200" kern="0" dirty="0">
                <a:solidFill>
                  <a:srgbClr val="000000"/>
                </a:solidFill>
                <a:latin typeface="Arial"/>
                <a:cs typeface="+mn-cs"/>
              </a:rPr>
              <a:t>Hot Air </a:t>
            </a:r>
            <a:r>
              <a:rPr lang="en-US" sz="3200" kern="0" dirty="0">
                <a:solidFill>
                  <a:srgbClr val="FF0000"/>
                </a:solidFill>
                <a:latin typeface="Arial"/>
                <a:cs typeface="+mn-cs"/>
              </a:rPr>
              <a:t>(embed granules)</a:t>
            </a:r>
          </a:p>
          <a:p>
            <a:pPr marL="800100" lvl="1" indent="-342900">
              <a:spcBef>
                <a:spcPct val="20000"/>
              </a:spcBef>
              <a:buFontTx/>
              <a:buChar char="•"/>
              <a:defRPr/>
            </a:pPr>
            <a:r>
              <a:rPr lang="en-US" sz="3200" kern="0" dirty="0">
                <a:solidFill>
                  <a:srgbClr val="000000"/>
                </a:solidFill>
                <a:latin typeface="Arial"/>
                <a:cs typeface="+mn-cs"/>
              </a:rPr>
              <a:t>MB Flashing Cement</a:t>
            </a:r>
          </a:p>
          <a:p>
            <a:pPr marL="800100" lvl="1" indent="-342900">
              <a:spcBef>
                <a:spcPct val="20000"/>
              </a:spcBef>
              <a:buFontTx/>
              <a:buChar char="•"/>
              <a:defRPr/>
            </a:pPr>
            <a:r>
              <a:rPr lang="en-US" sz="3200" kern="0" dirty="0">
                <a:solidFill>
                  <a:srgbClr val="000000"/>
                </a:solidFill>
                <a:latin typeface="Arial"/>
                <a:cs typeface="+mn-cs"/>
              </a:rPr>
              <a:t>ULTRA-FLASH</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smtClean="0"/>
              <a:t>DON’T</a:t>
            </a:r>
          </a:p>
        </p:txBody>
      </p:sp>
      <p:pic>
        <p:nvPicPr>
          <p:cNvPr id="89091" name="Picture 2" descr="C:\Documents and Settings\AndersonDavid\My Documents\My Pictures\week ending 10--16-10\week ending 10--16-10 121.jpg"/>
          <p:cNvPicPr preferRelativeResize="0">
            <a:picLocks noChangeArrowheads="1"/>
          </p:cNvPicPr>
          <p:nvPr/>
        </p:nvPicPr>
        <p:blipFill>
          <a:blip r:embed="rId2" cstate="screen"/>
          <a:srcRect/>
          <a:stretch>
            <a:fillRect/>
          </a:stretch>
        </p:blipFill>
        <p:spPr bwMode="auto">
          <a:xfrm>
            <a:off x="990600" y="1752600"/>
            <a:ext cx="7086600" cy="4876800"/>
          </a:xfrm>
          <a:prstGeom prst="rect">
            <a:avLst/>
          </a:prstGeom>
          <a:noFill/>
          <a:ln w="9525">
            <a:noFill/>
            <a:miter lim="800000"/>
            <a:headEnd/>
            <a:tailEnd/>
          </a:ln>
        </p:spPr>
      </p:pic>
      <p:cxnSp>
        <p:nvCxnSpPr>
          <p:cNvPr id="4" name="Straight Connector 3"/>
          <p:cNvCxnSpPr/>
          <p:nvPr/>
        </p:nvCxnSpPr>
        <p:spPr>
          <a:xfrm flipV="1">
            <a:off x="3886200" y="5257800"/>
            <a:ext cx="3352800" cy="76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9093" name="TextBox 4"/>
          <p:cNvSpPr txBox="1">
            <a:spLocks noChangeArrowheads="1"/>
          </p:cNvSpPr>
          <p:nvPr/>
        </p:nvSpPr>
        <p:spPr bwMode="auto">
          <a:xfrm>
            <a:off x="990600" y="6105525"/>
            <a:ext cx="4189413" cy="523875"/>
          </a:xfrm>
          <a:prstGeom prst="rect">
            <a:avLst/>
          </a:prstGeom>
          <a:noFill/>
          <a:ln w="9525">
            <a:noFill/>
            <a:miter lim="800000"/>
            <a:headEnd/>
            <a:tailEnd/>
          </a:ln>
        </p:spPr>
        <p:txBody>
          <a:bodyPr wrap="none">
            <a:spAutoFit/>
          </a:bodyPr>
          <a:lstStyle/>
          <a:p>
            <a:r>
              <a:rPr lang="en-US" sz="2800"/>
              <a:t>Missing inter-ply and target</a:t>
            </a:r>
          </a:p>
        </p:txBody>
      </p:sp>
      <p:cxnSp>
        <p:nvCxnSpPr>
          <p:cNvPr id="6" name="Straight Connector 5"/>
          <p:cNvCxnSpPr/>
          <p:nvPr/>
        </p:nvCxnSpPr>
        <p:spPr>
          <a:xfrm rot="16200000" flipH="1">
            <a:off x="1866900" y="4000500"/>
            <a:ext cx="312420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5067300" y="3162300"/>
            <a:ext cx="2895600" cy="1295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971800" y="2362200"/>
            <a:ext cx="2895600" cy="533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smtClean="0"/>
              <a:t>DON’T</a:t>
            </a:r>
          </a:p>
        </p:txBody>
      </p:sp>
      <p:pic>
        <p:nvPicPr>
          <p:cNvPr id="90115" name="Picture 3" descr="C:\Documents and Settings\AndersonDavid\My Documents\My Pictures\Martin Roofing Firestation #20, #21, #22\Martin Roofing Firestation #20, #21, #22 033.jpg"/>
          <p:cNvPicPr>
            <a:picLocks noChangeAspect="1" noChangeArrowheads="1"/>
          </p:cNvPicPr>
          <p:nvPr/>
        </p:nvPicPr>
        <p:blipFill>
          <a:blip r:embed="rId2" cstate="screen"/>
          <a:srcRect/>
          <a:stretch>
            <a:fillRect/>
          </a:stretch>
        </p:blipFill>
        <p:spPr bwMode="auto">
          <a:xfrm>
            <a:off x="457200" y="1600200"/>
            <a:ext cx="8305800" cy="52578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457200" y="457200"/>
            <a:ext cx="8229600" cy="1143000"/>
          </a:xfrm>
        </p:spPr>
        <p:txBody>
          <a:bodyPr/>
          <a:lstStyle/>
          <a:p>
            <a:pPr eaLnBrk="1" hangingPunct="1"/>
            <a:r>
              <a:rPr lang="en-US" smtClean="0"/>
              <a:t>PENETRATION POCKET</a:t>
            </a:r>
          </a:p>
        </p:txBody>
      </p:sp>
      <p:graphicFrame>
        <p:nvGraphicFramePr>
          <p:cNvPr id="16386" name="Object 2"/>
          <p:cNvGraphicFramePr>
            <a:graphicFrameLocks noChangeAspect="1"/>
          </p:cNvGraphicFramePr>
          <p:nvPr/>
        </p:nvGraphicFramePr>
        <p:xfrm>
          <a:off x="0" y="1524000"/>
          <a:ext cx="5334000" cy="5334000"/>
        </p:xfrm>
        <a:graphic>
          <a:graphicData uri="http://schemas.openxmlformats.org/presentationml/2006/ole">
            <p:oleObj spid="_x0000_s16386" name="Acrobat Document" r:id="rId3" imgW="5940000" imgH="4577760" progId="AcroExch.Document.7">
              <p:embed/>
            </p:oleObj>
          </a:graphicData>
        </a:graphic>
      </p:graphicFrame>
      <p:sp>
        <p:nvSpPr>
          <p:cNvPr id="16388" name="Text Placeholder 3"/>
          <p:cNvSpPr>
            <a:spLocks noGrp="1"/>
          </p:cNvSpPr>
          <p:nvPr>
            <p:ph idx="1"/>
          </p:nvPr>
        </p:nvSpPr>
        <p:spPr>
          <a:xfrm>
            <a:off x="5410200" y="1295400"/>
            <a:ext cx="3505200" cy="5105400"/>
          </a:xfrm>
        </p:spPr>
        <p:txBody>
          <a:bodyPr/>
          <a:lstStyle/>
          <a:p>
            <a:pPr eaLnBrk="1" hangingPunct="1"/>
            <a:r>
              <a:rPr lang="en-US" sz="2800" smtClean="0"/>
              <a:t>Metal Must Be Primed</a:t>
            </a:r>
          </a:p>
          <a:p>
            <a:pPr eaLnBrk="1" hangingPunct="1"/>
            <a:r>
              <a:rPr lang="en-US" sz="2800" smtClean="0"/>
              <a:t>INTER-PLY REQUIRED FOR 15 &amp; 20 YEAR WARRANTIES</a:t>
            </a:r>
          </a:p>
          <a:p>
            <a:pPr eaLnBrk="1" hangingPunct="1"/>
            <a:r>
              <a:rPr lang="en-US" sz="2800" smtClean="0"/>
              <a:t>Granules Must be Embedded If Torched or Heat Fused</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smtClean="0"/>
              <a:t>DO</a:t>
            </a:r>
          </a:p>
        </p:txBody>
      </p:sp>
      <p:pic>
        <p:nvPicPr>
          <p:cNvPr id="91139" name="Picture 2" descr="C:\Documents and Settings\AndersonDavid\My Documents\My Pictures\Bulk mail Facility 019.jpg"/>
          <p:cNvPicPr>
            <a:picLocks noGrp="1" noChangeAspect="1" noChangeArrowheads="1"/>
          </p:cNvPicPr>
          <p:nvPr>
            <p:ph idx="1"/>
          </p:nvPr>
        </p:nvPicPr>
        <p:blipFill>
          <a:blip r:embed="rId2" cstate="screen"/>
          <a:srcRect/>
          <a:stretch>
            <a:fillRect/>
          </a:stretch>
        </p:blipFill>
        <p:spPr>
          <a:xfrm>
            <a:off x="533400" y="1820863"/>
            <a:ext cx="8153400" cy="5189537"/>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smtClean="0"/>
              <a:t>DON’T</a:t>
            </a:r>
          </a:p>
        </p:txBody>
      </p:sp>
      <p:pic>
        <p:nvPicPr>
          <p:cNvPr id="92163" name="Picture 2" descr="C:\Documents and Settings\AndersonDavid\My Documents\My Pictures\607227346307_0_BG[1].jpg"/>
          <p:cNvPicPr>
            <a:picLocks noGrp="1" noChangeAspect="1" noChangeArrowheads="1"/>
          </p:cNvPicPr>
          <p:nvPr>
            <p:ph idx="1"/>
          </p:nvPr>
        </p:nvPicPr>
        <p:blipFill>
          <a:blip r:embed="rId2" cstate="screen"/>
          <a:srcRect/>
          <a:stretch>
            <a:fillRect/>
          </a:stretch>
        </p:blipFill>
        <p:spPr>
          <a:xfrm>
            <a:off x="533400" y="1752600"/>
            <a:ext cx="8229600" cy="5105400"/>
          </a:xfrm>
        </p:spPr>
      </p:pic>
      <p:sp>
        <p:nvSpPr>
          <p:cNvPr id="92164" name="TextBox 4"/>
          <p:cNvSpPr txBox="1">
            <a:spLocks noChangeArrowheads="1"/>
          </p:cNvSpPr>
          <p:nvPr/>
        </p:nvSpPr>
        <p:spPr bwMode="auto">
          <a:xfrm>
            <a:off x="609600" y="2286000"/>
            <a:ext cx="3365500" cy="369888"/>
          </a:xfrm>
          <a:prstGeom prst="rect">
            <a:avLst/>
          </a:prstGeom>
          <a:solidFill>
            <a:srgbClr val="FF0000"/>
          </a:solidFill>
          <a:ln w="9525">
            <a:noFill/>
            <a:miter lim="800000"/>
            <a:headEnd/>
            <a:tailEnd/>
          </a:ln>
        </p:spPr>
        <p:txBody>
          <a:bodyPr wrap="none">
            <a:spAutoFit/>
          </a:bodyPr>
          <a:lstStyle/>
          <a:p>
            <a:r>
              <a:rPr lang="en-US"/>
              <a:t>NON-FS POURABLE SEALER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smtClean="0"/>
              <a:t>DON’T &amp; DON’T</a:t>
            </a:r>
          </a:p>
        </p:txBody>
      </p:sp>
      <p:pic>
        <p:nvPicPr>
          <p:cNvPr id="93187" name="Picture 2" descr="C:\Documents and Settings\AndersonDavid\My Documents\My Pictures\JAJ (Cherokee Middle School)\JAJ (Cherokee Middle School) 029.jpg"/>
          <p:cNvPicPr>
            <a:picLocks noGrp="1" noChangeAspect="1" noChangeArrowheads="1"/>
          </p:cNvPicPr>
          <p:nvPr>
            <p:ph idx="1"/>
          </p:nvPr>
        </p:nvPicPr>
        <p:blipFill>
          <a:blip r:embed="rId2" cstate="screen"/>
          <a:srcRect/>
          <a:stretch>
            <a:fillRect/>
          </a:stretch>
        </p:blipFill>
        <p:spPr>
          <a:xfrm>
            <a:off x="457200" y="1820863"/>
            <a:ext cx="8229600" cy="5037137"/>
          </a:xfrm>
        </p:spPr>
      </p:pic>
      <p:sp>
        <p:nvSpPr>
          <p:cNvPr id="93188" name="TextBox 4"/>
          <p:cNvSpPr txBox="1">
            <a:spLocks noChangeArrowheads="1"/>
          </p:cNvSpPr>
          <p:nvPr/>
        </p:nvSpPr>
        <p:spPr bwMode="auto">
          <a:xfrm>
            <a:off x="2209800" y="2286000"/>
            <a:ext cx="5181600" cy="369888"/>
          </a:xfrm>
          <a:prstGeom prst="rect">
            <a:avLst/>
          </a:prstGeom>
          <a:solidFill>
            <a:srgbClr val="FF0000"/>
          </a:solidFill>
          <a:ln w="9525">
            <a:noFill/>
            <a:miter lim="800000"/>
            <a:headEnd/>
            <a:tailEnd/>
          </a:ln>
        </p:spPr>
        <p:txBody>
          <a:bodyPr wrap="none">
            <a:spAutoFit/>
          </a:bodyPr>
          <a:lstStyle/>
          <a:p>
            <a:r>
              <a:rPr lang="en-US"/>
              <a:t>NO ROOF or FLASHING CEMENT FOR FILLER</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smtClean="0"/>
              <a:t>UltraFlash Detail Poster</a:t>
            </a:r>
          </a:p>
        </p:txBody>
      </p:sp>
      <p:pic>
        <p:nvPicPr>
          <p:cNvPr id="94211" name="Picture 3" descr="C:\Documents and Settings\AndersonDavid\My Documents\My Pictures\ULTRA FLASH.png"/>
          <p:cNvPicPr>
            <a:picLocks noChangeAspect="1" noChangeArrowheads="1"/>
          </p:cNvPicPr>
          <p:nvPr/>
        </p:nvPicPr>
        <p:blipFill>
          <a:blip r:embed="rId2" cstate="screen"/>
          <a:srcRect/>
          <a:stretch>
            <a:fillRect/>
          </a:stretch>
        </p:blipFill>
        <p:spPr bwMode="auto">
          <a:xfrm>
            <a:off x="0" y="1447800"/>
            <a:ext cx="9144000" cy="53451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a:xfrm>
            <a:off x="685800" y="323850"/>
            <a:ext cx="7772400" cy="1143000"/>
          </a:xfrm>
        </p:spPr>
        <p:txBody>
          <a:bodyPr/>
          <a:lstStyle/>
          <a:p>
            <a:pPr eaLnBrk="1" hangingPunct="1"/>
            <a:r>
              <a:rPr lang="en-US" smtClean="0">
                <a:solidFill>
                  <a:srgbClr val="000000"/>
                </a:solidFill>
              </a:rPr>
              <a:t>Softening Point</a:t>
            </a:r>
          </a:p>
        </p:txBody>
      </p:sp>
      <p:sp>
        <p:nvSpPr>
          <p:cNvPr id="28675" name="Rectangle 6"/>
          <p:cNvSpPr>
            <a:spLocks noGrp="1" noChangeArrowheads="1"/>
          </p:cNvSpPr>
          <p:nvPr>
            <p:ph type="body" idx="1"/>
          </p:nvPr>
        </p:nvSpPr>
        <p:spPr>
          <a:xfrm>
            <a:off x="77788" y="1752600"/>
            <a:ext cx="8856662" cy="4116388"/>
          </a:xfrm>
        </p:spPr>
        <p:txBody>
          <a:bodyPr/>
          <a:lstStyle/>
          <a:p>
            <a:pPr eaLnBrk="1" hangingPunct="1"/>
            <a:r>
              <a:rPr lang="en-US" smtClean="0"/>
              <a:t>The temperature at which the asphalt changes from a moldable solid to thick, flowing liquid</a:t>
            </a:r>
          </a:p>
          <a:p>
            <a:pPr eaLnBrk="1" hangingPunct="1"/>
            <a:r>
              <a:rPr lang="en-US" smtClean="0"/>
              <a:t>Commonly confused with the melting point</a:t>
            </a:r>
          </a:p>
          <a:p>
            <a:pPr eaLnBrk="1" hangingPunct="1"/>
            <a:r>
              <a:rPr lang="en-US" smtClean="0"/>
              <a:t>Four different grades of roofing asphalt are defined by ASTM Standard D312</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0"/>
            <a:ext cx="8229600" cy="1143000"/>
          </a:xfrm>
        </p:spPr>
        <p:txBody>
          <a:bodyPr/>
          <a:lstStyle/>
          <a:p>
            <a:pPr eaLnBrk="1" hangingPunct="1"/>
            <a:r>
              <a:rPr lang="en-US" b="1" smtClean="0"/>
              <a:t>UltraFlash Penetration</a:t>
            </a:r>
          </a:p>
        </p:txBody>
      </p:sp>
      <p:pic>
        <p:nvPicPr>
          <p:cNvPr id="95235" name="Picture 2" descr="C:\Documents and Settings\AndersonDavid\My Documents\My Pictures\week ending 10-09-10\week ending 10-09-10 009.jpg"/>
          <p:cNvPicPr>
            <a:picLocks noGrp="1" noChangeAspect="1" noChangeArrowheads="1"/>
          </p:cNvPicPr>
          <p:nvPr>
            <p:ph idx="1"/>
          </p:nvPr>
        </p:nvPicPr>
        <p:blipFill>
          <a:blip r:embed="rId2" cstate="screen"/>
          <a:srcRect/>
          <a:stretch>
            <a:fillRect/>
          </a:stretch>
        </p:blipFill>
        <p:spPr>
          <a:xfrm>
            <a:off x="228600" y="914400"/>
            <a:ext cx="4114800" cy="1981200"/>
          </a:xfrm>
        </p:spPr>
      </p:pic>
      <p:sp>
        <p:nvSpPr>
          <p:cNvPr id="95236" name="TextBox 4"/>
          <p:cNvSpPr txBox="1">
            <a:spLocks noChangeArrowheads="1"/>
          </p:cNvSpPr>
          <p:nvPr/>
        </p:nvSpPr>
        <p:spPr bwMode="auto">
          <a:xfrm>
            <a:off x="4724400" y="1143000"/>
            <a:ext cx="2633663" cy="1477963"/>
          </a:xfrm>
          <a:prstGeom prst="rect">
            <a:avLst/>
          </a:prstGeom>
          <a:noFill/>
          <a:ln w="9525">
            <a:noFill/>
            <a:miter lim="800000"/>
            <a:headEnd/>
            <a:tailEnd/>
          </a:ln>
        </p:spPr>
        <p:txBody>
          <a:bodyPr wrap="none">
            <a:spAutoFit/>
          </a:bodyPr>
          <a:lstStyle/>
          <a:p>
            <a:r>
              <a:rPr lang="en-US"/>
              <a:t>Paint With PC100</a:t>
            </a:r>
          </a:p>
          <a:p>
            <a:endParaRPr lang="en-US"/>
          </a:p>
          <a:p>
            <a:r>
              <a:rPr lang="en-US"/>
              <a:t>Or Broadcast Granules</a:t>
            </a:r>
          </a:p>
          <a:p>
            <a:endParaRPr lang="en-US"/>
          </a:p>
          <a:p>
            <a:r>
              <a:rPr lang="en-US"/>
              <a:t>In to the Liquid Flashing</a:t>
            </a:r>
          </a:p>
        </p:txBody>
      </p:sp>
      <p:sp>
        <p:nvSpPr>
          <p:cNvPr id="95237" name="TextBox 5"/>
          <p:cNvSpPr txBox="1">
            <a:spLocks noChangeArrowheads="1"/>
          </p:cNvSpPr>
          <p:nvPr/>
        </p:nvSpPr>
        <p:spPr bwMode="auto">
          <a:xfrm>
            <a:off x="6019800" y="3048000"/>
            <a:ext cx="2057400" cy="3446463"/>
          </a:xfrm>
          <a:prstGeom prst="rect">
            <a:avLst/>
          </a:prstGeom>
          <a:noFill/>
          <a:ln w="9525">
            <a:noFill/>
            <a:miter lim="800000"/>
            <a:headEnd/>
            <a:tailEnd/>
          </a:ln>
        </p:spPr>
        <p:txBody>
          <a:bodyPr>
            <a:spAutoFit/>
          </a:bodyPr>
          <a:lstStyle/>
          <a:p>
            <a:r>
              <a:rPr lang="en-US" sz="2000" b="1"/>
              <a:t>Square Pipes</a:t>
            </a:r>
          </a:p>
          <a:p>
            <a:r>
              <a:rPr lang="en-US" sz="2000" b="1"/>
              <a:t>Outside Corners</a:t>
            </a:r>
          </a:p>
          <a:p>
            <a:r>
              <a:rPr lang="en-US" sz="2000" b="1"/>
              <a:t>Drains</a:t>
            </a:r>
          </a:p>
          <a:p>
            <a:r>
              <a:rPr lang="en-US" sz="2000" b="1"/>
              <a:t>I-Beams</a:t>
            </a:r>
          </a:p>
          <a:p>
            <a:r>
              <a:rPr lang="en-US" sz="2000" b="1"/>
              <a:t>Scuppers</a:t>
            </a:r>
          </a:p>
          <a:p>
            <a:r>
              <a:rPr lang="en-US" sz="2000" b="1"/>
              <a:t>Pipes</a:t>
            </a:r>
          </a:p>
          <a:p>
            <a:r>
              <a:rPr lang="en-US" sz="2000" b="1"/>
              <a:t>Penetration Pockets</a:t>
            </a:r>
          </a:p>
          <a:p>
            <a:r>
              <a:rPr lang="en-US" sz="2000" b="1"/>
              <a:t>And more</a:t>
            </a:r>
          </a:p>
          <a:p>
            <a:endParaRPr lang="en-US"/>
          </a:p>
        </p:txBody>
      </p:sp>
      <p:pic>
        <p:nvPicPr>
          <p:cNvPr id="95238" name="Picture 5" descr="UF.JPG"/>
          <p:cNvPicPr>
            <a:picLocks noChangeAspect="1"/>
          </p:cNvPicPr>
          <p:nvPr/>
        </p:nvPicPr>
        <p:blipFill>
          <a:blip r:embed="rId3" cstate="screen"/>
          <a:srcRect/>
          <a:stretch>
            <a:fillRect/>
          </a:stretch>
        </p:blipFill>
        <p:spPr bwMode="auto">
          <a:xfrm>
            <a:off x="1295400" y="2971800"/>
            <a:ext cx="4800600" cy="38862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p:txBody>
          <a:bodyPr/>
          <a:lstStyle/>
          <a:p>
            <a:pPr eaLnBrk="1" hangingPunct="1"/>
            <a:r>
              <a:rPr lang="en-US" smtClean="0"/>
              <a:t>Drain Detail</a:t>
            </a:r>
          </a:p>
        </p:txBody>
      </p:sp>
      <p:sp>
        <p:nvSpPr>
          <p:cNvPr id="3" name="Content Placeholder 2"/>
          <p:cNvSpPr>
            <a:spLocks noGrp="1"/>
          </p:cNvSpPr>
          <p:nvPr>
            <p:ph idx="1"/>
          </p:nvPr>
        </p:nvSpPr>
        <p:spPr>
          <a:xfrm>
            <a:off x="4876800" y="1295400"/>
            <a:ext cx="4114800" cy="5059363"/>
          </a:xfrm>
        </p:spPr>
        <p:txBody>
          <a:bodyPr>
            <a:normAutofit fontScale="85000" lnSpcReduction="20000"/>
          </a:bodyPr>
          <a:lstStyle/>
          <a:p>
            <a:pPr eaLnBrk="1" hangingPunct="1">
              <a:defRPr/>
            </a:pPr>
            <a:r>
              <a:rPr lang="en-US" sz="1900" b="1" dirty="0" smtClean="0">
                <a:latin typeface="+mj-lt"/>
              </a:rPr>
              <a:t> </a:t>
            </a:r>
            <a:r>
              <a:rPr lang="it-IT" sz="1900" b="1" dirty="0" smtClean="0">
                <a:solidFill>
                  <a:srgbClr val="FF0000"/>
                </a:solidFill>
                <a:latin typeface="+mj-lt"/>
              </a:rPr>
              <a:t>30" SQUARE MINIMUM, 2 1/2 LB. </a:t>
            </a:r>
            <a:r>
              <a:rPr lang="en-US" sz="1900" b="1" dirty="0" smtClean="0">
                <a:solidFill>
                  <a:srgbClr val="FF0000"/>
                </a:solidFill>
                <a:latin typeface="+mj-lt"/>
              </a:rPr>
              <a:t>TO 4LB. LEAD </a:t>
            </a:r>
            <a:r>
              <a:rPr lang="en-US" sz="1900" b="1" dirty="0" smtClean="0">
                <a:latin typeface="+mj-lt"/>
              </a:rPr>
              <a:t>OR COPPER</a:t>
            </a:r>
          </a:p>
          <a:p>
            <a:pPr eaLnBrk="1" hangingPunct="1">
              <a:defRPr/>
            </a:pPr>
            <a:r>
              <a:rPr lang="en-US" sz="1900" b="1" dirty="0" smtClean="0">
                <a:latin typeface="+mj-lt"/>
              </a:rPr>
              <a:t>FLASHING SET ON THE BASE PLY IN </a:t>
            </a:r>
            <a:r>
              <a:rPr lang="en-US" sz="1900" b="1" dirty="0" smtClean="0">
                <a:solidFill>
                  <a:srgbClr val="FF0000"/>
                </a:solidFill>
                <a:latin typeface="+mj-lt"/>
              </a:rPr>
              <a:t>FIRESTONE MULTI-PURPOSE MB FLASHING CEMENT.</a:t>
            </a:r>
          </a:p>
          <a:p>
            <a:pPr eaLnBrk="1" hangingPunct="1">
              <a:defRPr/>
            </a:pPr>
            <a:endParaRPr lang="en-US" sz="1900" b="1" dirty="0" smtClean="0">
              <a:latin typeface="+mj-lt"/>
            </a:endParaRPr>
          </a:p>
          <a:p>
            <a:pPr eaLnBrk="1" hangingPunct="1">
              <a:defRPr/>
            </a:pPr>
            <a:r>
              <a:rPr lang="en-US" sz="1900" b="1" dirty="0" smtClean="0">
                <a:latin typeface="+mj-lt"/>
              </a:rPr>
              <a:t>(</a:t>
            </a:r>
            <a:r>
              <a:rPr lang="en-US" sz="1900" b="1" dirty="0" smtClean="0">
                <a:solidFill>
                  <a:srgbClr val="FF0000"/>
                </a:solidFill>
                <a:latin typeface="+mj-lt"/>
              </a:rPr>
              <a:t>PRIME TOP SURFACE </a:t>
            </a:r>
            <a:r>
              <a:rPr lang="en-US" sz="1900" b="1" dirty="0" smtClean="0">
                <a:latin typeface="+mj-lt"/>
              </a:rPr>
              <a:t>BEFORE STRIPPING.)</a:t>
            </a:r>
          </a:p>
          <a:p>
            <a:pPr eaLnBrk="1" hangingPunct="1">
              <a:defRPr/>
            </a:pPr>
            <a:endParaRPr lang="en-US" sz="1900" b="1" dirty="0" smtClean="0">
              <a:latin typeface="+mj-lt"/>
            </a:endParaRPr>
          </a:p>
          <a:p>
            <a:pPr eaLnBrk="1" hangingPunct="1">
              <a:defRPr/>
            </a:pPr>
            <a:r>
              <a:rPr lang="en-US" sz="1600" b="1" dirty="0" smtClean="0">
                <a:solidFill>
                  <a:srgbClr val="FF0000"/>
                </a:solidFill>
                <a:latin typeface="+mj-lt"/>
              </a:rPr>
              <a:t>FIELD SHEET LAPS CAN NOT </a:t>
            </a:r>
            <a:r>
              <a:rPr lang="en-US" sz="1600" b="1" dirty="0" smtClean="0">
                <a:latin typeface="+mj-lt"/>
              </a:rPr>
              <a:t>GO INTO A DRAIN RING</a:t>
            </a:r>
          </a:p>
          <a:p>
            <a:pPr eaLnBrk="1" hangingPunct="1">
              <a:defRPr/>
            </a:pPr>
            <a:r>
              <a:rPr lang="en-US" sz="1600" b="1" dirty="0" smtClean="0">
                <a:latin typeface="+mj-lt"/>
              </a:rPr>
              <a:t>NO SEAM CAN </a:t>
            </a:r>
            <a:r>
              <a:rPr lang="en-US" sz="1600" b="1" dirty="0" smtClean="0">
                <a:solidFill>
                  <a:srgbClr val="FF0000"/>
                </a:solidFill>
                <a:latin typeface="+mj-lt"/>
              </a:rPr>
              <a:t>BE WITHIN 6" </a:t>
            </a:r>
            <a:r>
              <a:rPr lang="en-US" sz="1600" b="1" dirty="0" smtClean="0">
                <a:latin typeface="+mj-lt"/>
              </a:rPr>
              <a:t>OF THE CLAMPING RING</a:t>
            </a:r>
          </a:p>
          <a:p>
            <a:pPr eaLnBrk="1" hangingPunct="1">
              <a:defRPr/>
            </a:pPr>
            <a:endParaRPr lang="en-US" sz="1600" b="1" dirty="0" smtClean="0">
              <a:latin typeface="+mj-lt"/>
            </a:endParaRPr>
          </a:p>
          <a:p>
            <a:pPr eaLnBrk="1" hangingPunct="1">
              <a:defRPr/>
            </a:pPr>
            <a:r>
              <a:rPr lang="en-US" sz="1600" b="1" dirty="0" smtClean="0">
                <a:latin typeface="+mj-lt"/>
              </a:rPr>
              <a:t>IF FIELD SEAM IS </a:t>
            </a:r>
            <a:r>
              <a:rPr lang="en-US" sz="1600" b="1" dirty="0" smtClean="0">
                <a:solidFill>
                  <a:srgbClr val="FF0000"/>
                </a:solidFill>
                <a:latin typeface="+mj-lt"/>
              </a:rPr>
              <a:t>WITHIN 9” </a:t>
            </a:r>
            <a:r>
              <a:rPr lang="en-US" sz="1600" b="1" dirty="0" smtClean="0">
                <a:latin typeface="+mj-lt"/>
              </a:rPr>
              <a:t>OF DRAIN</a:t>
            </a:r>
          </a:p>
          <a:p>
            <a:pPr eaLnBrk="1" hangingPunct="1">
              <a:defRPr/>
            </a:pPr>
            <a:r>
              <a:rPr lang="en-US" sz="1600" b="1" dirty="0" smtClean="0">
                <a:latin typeface="+mj-lt"/>
              </a:rPr>
              <a:t>COMPRESSION RING, A </a:t>
            </a:r>
            <a:r>
              <a:rPr lang="en-US" sz="1600" b="1" dirty="0" smtClean="0">
                <a:solidFill>
                  <a:srgbClr val="FF0000"/>
                </a:solidFill>
                <a:latin typeface="+mj-lt"/>
              </a:rPr>
              <a:t>SMOOTH MODIFIED BITUMEN TARGET </a:t>
            </a:r>
            <a:r>
              <a:rPr lang="en-US" sz="1600" b="1" dirty="0" smtClean="0">
                <a:latin typeface="+mj-lt"/>
              </a:rPr>
              <a:t>PATCH IS </a:t>
            </a:r>
            <a:r>
              <a:rPr lang="en-US" sz="1600" b="1" dirty="0" smtClean="0">
                <a:solidFill>
                  <a:srgbClr val="FF0000"/>
                </a:solidFill>
                <a:latin typeface="+mj-lt"/>
              </a:rPr>
              <a:t>REQUIRED</a:t>
            </a:r>
          </a:p>
          <a:p>
            <a:pPr eaLnBrk="1" hangingPunct="1">
              <a:defRPr/>
            </a:pPr>
            <a:endParaRPr lang="en-US" sz="1600" b="1" dirty="0" smtClean="0">
              <a:latin typeface="+mj-lt"/>
            </a:endParaRPr>
          </a:p>
          <a:p>
            <a:pPr eaLnBrk="1" hangingPunct="1">
              <a:defRPr/>
            </a:pPr>
            <a:r>
              <a:rPr lang="en-US" sz="1600" b="1" dirty="0" smtClean="0">
                <a:latin typeface="+mj-lt"/>
              </a:rPr>
              <a:t>INTERPLY REQUIRED FOR 15 &amp; 20 YEAR SYSTEMS</a:t>
            </a:r>
            <a:endParaRPr lang="en-US" sz="1600" b="1" dirty="0">
              <a:latin typeface="+mj-lt"/>
            </a:endParaRPr>
          </a:p>
        </p:txBody>
      </p:sp>
      <p:graphicFrame>
        <p:nvGraphicFramePr>
          <p:cNvPr id="17410" name="Object 2"/>
          <p:cNvGraphicFramePr>
            <a:graphicFrameLocks noChangeAspect="1"/>
          </p:cNvGraphicFramePr>
          <p:nvPr/>
        </p:nvGraphicFramePr>
        <p:xfrm>
          <a:off x="0" y="1600200"/>
          <a:ext cx="4953000" cy="5257800"/>
        </p:xfrm>
        <a:graphic>
          <a:graphicData uri="http://schemas.openxmlformats.org/presentationml/2006/ole">
            <p:oleObj spid="_x0000_s17410" name="Acrobat Document" r:id="rId3" imgW="5940000" imgH="4577760" progId="AcroExch.Document.7">
              <p:embed/>
            </p:oleObj>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r>
              <a:rPr lang="en-US" smtClean="0"/>
              <a:t>DO</a:t>
            </a:r>
          </a:p>
        </p:txBody>
      </p:sp>
      <p:sp>
        <p:nvSpPr>
          <p:cNvPr id="96259" name="Content Placeholder 2"/>
          <p:cNvSpPr>
            <a:spLocks noGrp="1"/>
          </p:cNvSpPr>
          <p:nvPr>
            <p:ph idx="1"/>
          </p:nvPr>
        </p:nvSpPr>
        <p:spPr/>
        <p:txBody>
          <a:bodyPr/>
          <a:lstStyle/>
          <a:p>
            <a:pPr eaLnBrk="1" hangingPunct="1"/>
            <a:endParaRPr lang="en-US" smtClean="0"/>
          </a:p>
        </p:txBody>
      </p:sp>
      <p:pic>
        <p:nvPicPr>
          <p:cNvPr id="96260" name="Picture 2" descr="C:\Documents and Settings\AndersonDavid\My Documents\My Pictures\week ending 01-01-11\week ending 01-01-11 083.jpg"/>
          <p:cNvPicPr>
            <a:picLocks noChangeAspect="1" noChangeArrowheads="1"/>
          </p:cNvPicPr>
          <p:nvPr/>
        </p:nvPicPr>
        <p:blipFill>
          <a:blip r:embed="rId2" cstate="screen"/>
          <a:srcRect/>
          <a:stretch>
            <a:fillRect/>
          </a:stretch>
        </p:blipFill>
        <p:spPr bwMode="auto">
          <a:xfrm>
            <a:off x="457200" y="1600200"/>
            <a:ext cx="8305800" cy="52578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DONT</a:t>
            </a:r>
          </a:p>
        </p:txBody>
      </p:sp>
      <p:pic>
        <p:nvPicPr>
          <p:cNvPr id="97283" name="Picture 2" descr="C:\Documents and Settings\AndersonDavid\My Documents\My Pictures\JAJ (Glendale High School)\JAJ (glendale High School) 016.jpg"/>
          <p:cNvPicPr>
            <a:picLocks noGrp="1" noChangeAspect="1" noChangeArrowheads="1"/>
          </p:cNvPicPr>
          <p:nvPr>
            <p:ph idx="1"/>
          </p:nvPr>
        </p:nvPicPr>
        <p:blipFill>
          <a:blip r:embed="rId2" cstate="screen"/>
          <a:srcRect/>
          <a:stretch>
            <a:fillRect/>
          </a:stretch>
        </p:blipFill>
        <p:spPr>
          <a:xfrm>
            <a:off x="457200" y="1820863"/>
            <a:ext cx="8229600" cy="5037137"/>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smtClean="0"/>
              <a:t>DON’T</a:t>
            </a:r>
          </a:p>
        </p:txBody>
      </p:sp>
      <p:pic>
        <p:nvPicPr>
          <p:cNvPr id="98307" name="Picture 2" descr="C:\Documents and Settings\AndersonDavid\My Documents\My Pictures\Roof 025.jpg"/>
          <p:cNvPicPr>
            <a:picLocks noGrp="1" noChangeAspect="1" noChangeArrowheads="1"/>
          </p:cNvPicPr>
          <p:nvPr>
            <p:ph idx="1"/>
          </p:nvPr>
        </p:nvPicPr>
        <p:blipFill>
          <a:blip r:embed="rId2" cstate="screen"/>
          <a:srcRect/>
          <a:stretch>
            <a:fillRect/>
          </a:stretch>
        </p:blipFill>
        <p:spPr>
          <a:xfrm>
            <a:off x="381000" y="1820863"/>
            <a:ext cx="8305800" cy="5037137"/>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lstStyle/>
          <a:p>
            <a:pPr eaLnBrk="1" hangingPunct="1"/>
            <a:r>
              <a:rPr lang="en-US" smtClean="0"/>
              <a:t>SCUPPER</a:t>
            </a:r>
          </a:p>
        </p:txBody>
      </p:sp>
      <p:graphicFrame>
        <p:nvGraphicFramePr>
          <p:cNvPr id="18434" name="Object 2"/>
          <p:cNvGraphicFramePr>
            <a:graphicFrameLocks noChangeAspect="1"/>
          </p:cNvGraphicFramePr>
          <p:nvPr/>
        </p:nvGraphicFramePr>
        <p:xfrm>
          <a:off x="0" y="1219200"/>
          <a:ext cx="5105400" cy="5181600"/>
        </p:xfrm>
        <a:graphic>
          <a:graphicData uri="http://schemas.openxmlformats.org/presentationml/2006/ole">
            <p:oleObj spid="_x0000_s18434" name="Acrobat Document" r:id="rId3" imgW="5940000" imgH="4577760" progId="AcroExch.Document.7">
              <p:embed/>
            </p:oleObj>
          </a:graphicData>
        </a:graphic>
      </p:graphicFrame>
      <p:sp>
        <p:nvSpPr>
          <p:cNvPr id="18436" name="Text Placeholder 6"/>
          <p:cNvSpPr>
            <a:spLocks noGrp="1"/>
          </p:cNvSpPr>
          <p:nvPr>
            <p:ph idx="1"/>
          </p:nvPr>
        </p:nvSpPr>
        <p:spPr>
          <a:xfrm>
            <a:off x="5105400" y="1295400"/>
            <a:ext cx="3581400" cy="4525963"/>
          </a:xfrm>
        </p:spPr>
        <p:txBody>
          <a:bodyPr/>
          <a:lstStyle/>
          <a:p>
            <a:pPr eaLnBrk="1" hangingPunct="1"/>
            <a:r>
              <a:rPr lang="en-US" sz="1600" b="1" smtClean="0"/>
              <a:t>ALL SHEET Metal  is to be Installed per Firestone or  SMACNA Guidelines; whichever is more stringent</a:t>
            </a:r>
          </a:p>
          <a:p>
            <a:pPr eaLnBrk="1" hangingPunct="1"/>
            <a:endParaRPr lang="en-US" sz="1600" b="1" smtClean="0"/>
          </a:p>
          <a:p>
            <a:pPr eaLnBrk="1" hangingPunct="1"/>
            <a:r>
              <a:rPr lang="en-US" sz="1600" b="1" smtClean="0"/>
              <a:t>Metal Must Be Primed</a:t>
            </a:r>
          </a:p>
          <a:p>
            <a:pPr eaLnBrk="1" hangingPunct="1"/>
            <a:endParaRPr lang="en-US" sz="1600" b="1" smtClean="0"/>
          </a:p>
          <a:p>
            <a:pPr eaLnBrk="1" hangingPunct="1"/>
            <a:r>
              <a:rPr lang="en-US" sz="1600" b="1" smtClean="0"/>
              <a:t>INTERPLY REQUIRED FOR 15 &amp; 20 YEAR SYSTEMS</a:t>
            </a:r>
          </a:p>
          <a:p>
            <a:pPr eaLnBrk="1" hangingPunct="1"/>
            <a:endParaRPr lang="en-US" sz="1600" b="1" smtClean="0"/>
          </a:p>
          <a:p>
            <a:pPr eaLnBrk="1" hangingPunct="1"/>
            <a:r>
              <a:rPr lang="en-US" sz="1600" b="1" smtClean="0"/>
              <a:t>Granules Must be Embedded If Torched or Heat Fused</a:t>
            </a:r>
          </a:p>
          <a:p>
            <a:pPr eaLnBrk="1" hangingPunct="1"/>
            <a:endParaRPr lang="en-US" sz="1600" b="1" smtClean="0"/>
          </a:p>
          <a:p>
            <a:pPr eaLnBrk="1" hangingPunct="1"/>
            <a:r>
              <a:rPr lang="en-US" sz="1600" b="1" smtClean="0"/>
              <a:t>FASTENERS AT APPROX. </a:t>
            </a:r>
          </a:p>
          <a:p>
            <a:pPr eaLnBrk="1" hangingPunct="1">
              <a:buFontTx/>
              <a:buNone/>
            </a:pPr>
            <a:r>
              <a:rPr lang="en-US" sz="1600" b="1" smtClean="0"/>
              <a:t>     3“ O.C. STAGGERED</a:t>
            </a:r>
          </a:p>
          <a:p>
            <a:pPr eaLnBrk="1" hangingPunct="1">
              <a:buFontTx/>
              <a:buNone/>
            </a:pPr>
            <a:r>
              <a:rPr lang="en-US" sz="1800" smtClean="0"/>
              <a:t>   </a:t>
            </a:r>
          </a:p>
          <a:p>
            <a:pPr eaLnBrk="1" hangingPunct="1">
              <a:buFontTx/>
              <a:buNone/>
            </a:pPr>
            <a:endParaRPr lang="en-US" sz="1800" smtClean="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DON’T</a:t>
            </a:r>
          </a:p>
        </p:txBody>
      </p:sp>
      <p:pic>
        <p:nvPicPr>
          <p:cNvPr id="99331" name="Picture 2" descr="C:\Documents and Settings\AndersonDavid\My Documents\My Pictures\Turner recreation center\Turner recreation center 001.jpg"/>
          <p:cNvPicPr>
            <a:picLocks noGrp="1" noChangeAspect="1" noChangeArrowheads="1"/>
          </p:cNvPicPr>
          <p:nvPr>
            <p:ph idx="1"/>
          </p:nvPr>
        </p:nvPicPr>
        <p:blipFill>
          <a:blip r:embed="rId2" cstate="screen"/>
          <a:srcRect/>
          <a:stretch>
            <a:fillRect/>
          </a:stretch>
        </p:blipFill>
        <p:spPr>
          <a:xfrm>
            <a:off x="838200" y="1600200"/>
            <a:ext cx="7467600" cy="5257800"/>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smtClean="0"/>
              <a:t>DON’T</a:t>
            </a:r>
          </a:p>
        </p:txBody>
      </p:sp>
      <p:pic>
        <p:nvPicPr>
          <p:cNvPr id="100355" name="Picture 2" descr="C:\Documents and Settings\AndersonDavid\My Documents\My Pictures\Santa Fe Middle School-PB9919\Santa Fe Middle School-PB9919 002.jpg"/>
          <p:cNvPicPr>
            <a:picLocks noGrp="1" noChangeAspect="1" noChangeArrowheads="1"/>
          </p:cNvPicPr>
          <p:nvPr>
            <p:ph idx="1"/>
          </p:nvPr>
        </p:nvPicPr>
        <p:blipFill>
          <a:blip r:embed="rId2" cstate="screen"/>
          <a:srcRect/>
          <a:stretch>
            <a:fillRect/>
          </a:stretch>
        </p:blipFill>
        <p:spPr>
          <a:xfrm>
            <a:off x="457200" y="1600200"/>
            <a:ext cx="8153400" cy="4953000"/>
          </a:xfrm>
        </p:spPr>
      </p:pic>
      <p:sp>
        <p:nvSpPr>
          <p:cNvPr id="100356" name="TextBox 4"/>
          <p:cNvSpPr txBox="1">
            <a:spLocks noChangeArrowheads="1"/>
          </p:cNvSpPr>
          <p:nvPr/>
        </p:nvSpPr>
        <p:spPr bwMode="auto">
          <a:xfrm>
            <a:off x="3124200" y="5105400"/>
            <a:ext cx="5314950" cy="646113"/>
          </a:xfrm>
          <a:prstGeom prst="rect">
            <a:avLst/>
          </a:prstGeom>
          <a:solidFill>
            <a:srgbClr val="FF0000"/>
          </a:solidFill>
          <a:ln w="9525">
            <a:noFill/>
            <a:miter lim="800000"/>
            <a:headEnd/>
            <a:tailEnd/>
          </a:ln>
        </p:spPr>
        <p:txBody>
          <a:bodyPr wrap="none">
            <a:spAutoFit/>
          </a:bodyPr>
          <a:lstStyle/>
          <a:p>
            <a:r>
              <a:rPr lang="en-US"/>
              <a:t>Scupper flange not installed on top of wall flashing</a:t>
            </a:r>
          </a:p>
          <a:p>
            <a:r>
              <a:rPr lang="en-US"/>
              <a:t>Metal not primed</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57200" y="609600"/>
            <a:ext cx="8229600" cy="1143000"/>
          </a:xfrm>
        </p:spPr>
        <p:txBody>
          <a:bodyPr/>
          <a:lstStyle/>
          <a:p>
            <a:pPr eaLnBrk="1" hangingPunct="1"/>
            <a:r>
              <a:rPr lang="en-US" sz="3600" b="1" smtClean="0"/>
              <a:t>ALL T-BAR MUST BE COVERED WITH COUNTERFLASHING</a:t>
            </a:r>
          </a:p>
        </p:txBody>
      </p:sp>
      <p:sp>
        <p:nvSpPr>
          <p:cNvPr id="101379" name="Content Placeholder 2"/>
          <p:cNvSpPr>
            <a:spLocks noGrp="1"/>
          </p:cNvSpPr>
          <p:nvPr>
            <p:ph idx="1"/>
          </p:nvPr>
        </p:nvSpPr>
        <p:spPr/>
        <p:txBody>
          <a:bodyPr/>
          <a:lstStyle/>
          <a:p>
            <a:pPr eaLnBrk="1" hangingPunct="1"/>
            <a:endParaRPr lang="en-US" smtClean="0"/>
          </a:p>
        </p:txBody>
      </p:sp>
      <p:pic>
        <p:nvPicPr>
          <p:cNvPr id="101380" name="Picture 2" descr="C:\Documents and Settings\AndersonDavid\My Documents\My Pictures\JAJ (Glendale High School)\JAJ glendale high school 004.jpg"/>
          <p:cNvPicPr>
            <a:picLocks noChangeAspect="1" noChangeArrowheads="1"/>
          </p:cNvPicPr>
          <p:nvPr/>
        </p:nvPicPr>
        <p:blipFill>
          <a:blip r:embed="rId2" cstate="screen"/>
          <a:srcRect/>
          <a:stretch>
            <a:fillRect/>
          </a:stretch>
        </p:blipFill>
        <p:spPr bwMode="auto">
          <a:xfrm>
            <a:off x="533400" y="1676400"/>
            <a:ext cx="82296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152400"/>
            <a:ext cx="8229600" cy="1143000"/>
          </a:xfrm>
        </p:spPr>
        <p:txBody>
          <a:bodyPr/>
          <a:lstStyle/>
          <a:p>
            <a:pPr eaLnBrk="1" hangingPunct="1"/>
            <a:r>
              <a:rPr lang="en-US" smtClean="0"/>
              <a:t>SA Basics</a:t>
            </a:r>
          </a:p>
        </p:txBody>
      </p:sp>
      <p:sp>
        <p:nvSpPr>
          <p:cNvPr id="6" name="Rectangle 5"/>
          <p:cNvSpPr/>
          <p:nvPr/>
        </p:nvSpPr>
        <p:spPr>
          <a:xfrm>
            <a:off x="304800" y="949325"/>
            <a:ext cx="8686800" cy="5632450"/>
          </a:xfrm>
          <a:prstGeom prst="rect">
            <a:avLst/>
          </a:prstGeom>
          <a:noFill/>
          <a:ln>
            <a:noFill/>
          </a:ln>
        </p:spPr>
        <p:txBody>
          <a:bodyPr>
            <a:spAutoFit/>
          </a:bodyPr>
          <a:lstStyle/>
          <a:p>
            <a:pPr marL="342900" indent="-342900">
              <a:buFontTx/>
              <a:buAutoNum type="arabicPeriod"/>
              <a:defRPr/>
            </a:pPr>
            <a:endParaRPr lang="en-US" b="1" dirty="0">
              <a:cs typeface="+mn-cs"/>
            </a:endParaRPr>
          </a:p>
          <a:p>
            <a:pPr marL="342900" indent="-342900">
              <a:buFontTx/>
              <a:buAutoNum type="arabicPeriod"/>
              <a:defRPr/>
            </a:pPr>
            <a:r>
              <a:rPr lang="en-US" b="1" dirty="0">
                <a:cs typeface="+mn-cs"/>
              </a:rPr>
              <a:t>Starting at the low point of the roof, unroll Firestone MB Base SA and allow the sheet to </a:t>
            </a:r>
            <a:r>
              <a:rPr lang="en-US" b="1" dirty="0">
                <a:solidFill>
                  <a:srgbClr val="FF0000"/>
                </a:solidFill>
                <a:cs typeface="+mn-cs"/>
              </a:rPr>
              <a:t>relax</a:t>
            </a:r>
          </a:p>
          <a:p>
            <a:pPr marL="342900" indent="-342900">
              <a:buFontTx/>
              <a:buAutoNum type="arabicPeriod"/>
              <a:defRPr/>
            </a:pPr>
            <a:endParaRPr lang="en-US" dirty="0">
              <a:cs typeface="+mn-cs"/>
            </a:endParaRPr>
          </a:p>
          <a:p>
            <a:pPr marL="342900" indent="-342900">
              <a:buFontTx/>
              <a:buAutoNum type="arabicPeriod"/>
              <a:defRPr/>
            </a:pPr>
            <a:r>
              <a:rPr lang="en-US" b="1" dirty="0">
                <a:cs typeface="+mn-cs"/>
              </a:rPr>
              <a:t>Begin the attachment by removing the first half of the release paper backing from the membrane. </a:t>
            </a:r>
          </a:p>
          <a:p>
            <a:pPr marL="342900" indent="-342900">
              <a:buFontTx/>
              <a:buAutoNum type="arabicPeriod"/>
              <a:defRPr/>
            </a:pPr>
            <a:endParaRPr lang="en-US" b="1" dirty="0">
              <a:cs typeface="+mn-cs"/>
            </a:endParaRPr>
          </a:p>
          <a:p>
            <a:pPr>
              <a:defRPr/>
            </a:pPr>
            <a:r>
              <a:rPr lang="en-US" b="1" dirty="0">
                <a:cs typeface="+mn-cs"/>
              </a:rPr>
              <a:t>3. Apply pressure to the top side of the exposed area, starting at the center and working out to the edges, to ensure continuous attachment to the substrate</a:t>
            </a:r>
          </a:p>
          <a:p>
            <a:pPr>
              <a:defRPr/>
            </a:pPr>
            <a:r>
              <a:rPr lang="en-US" dirty="0">
                <a:cs typeface="+mn-cs"/>
              </a:rPr>
              <a:t> </a:t>
            </a:r>
          </a:p>
          <a:p>
            <a:pPr>
              <a:defRPr/>
            </a:pPr>
            <a:r>
              <a:rPr lang="en-US" b="1" dirty="0">
                <a:cs typeface="+mn-cs"/>
              </a:rPr>
              <a:t>3. Remove the remaining release-backing from the Firestone SA Base, keeping the membrane in contact with substrate and applying continuous pressure to the top of the sheet, from the center out to the edges.</a:t>
            </a:r>
          </a:p>
          <a:p>
            <a:pPr>
              <a:defRPr/>
            </a:pPr>
            <a:endParaRPr lang="en-US" dirty="0">
              <a:cs typeface="+mn-cs"/>
            </a:endParaRPr>
          </a:p>
          <a:p>
            <a:pPr>
              <a:defRPr/>
            </a:pPr>
            <a:r>
              <a:rPr lang="en-US" b="1" dirty="0">
                <a:cs typeface="+mn-cs"/>
              </a:rPr>
              <a:t>5. Align subsequent rolls, shingling the laps, and maintaining a </a:t>
            </a:r>
            <a:r>
              <a:rPr lang="en-US" b="1" dirty="0">
                <a:solidFill>
                  <a:srgbClr val="FF0000"/>
                </a:solidFill>
                <a:cs typeface="+mn-cs"/>
              </a:rPr>
              <a:t>minimum 3” side lap</a:t>
            </a:r>
            <a:r>
              <a:rPr lang="en-US" b="1" dirty="0">
                <a:cs typeface="+mn-cs"/>
              </a:rPr>
              <a:t> and a minimum </a:t>
            </a:r>
            <a:r>
              <a:rPr lang="en-US" b="1" dirty="0">
                <a:solidFill>
                  <a:srgbClr val="FF0000"/>
                </a:solidFill>
                <a:cs typeface="+mn-cs"/>
              </a:rPr>
              <a:t>6” end lap</a:t>
            </a:r>
            <a:r>
              <a:rPr lang="en-US" b="1" dirty="0">
                <a:cs typeface="+mn-cs"/>
              </a:rPr>
              <a:t> and repeat the application</a:t>
            </a:r>
            <a:endParaRPr lang="en-US" dirty="0">
              <a:cs typeface="+mn-cs"/>
            </a:endParaRPr>
          </a:p>
          <a:p>
            <a:pPr>
              <a:defRPr/>
            </a:pPr>
            <a:r>
              <a:rPr lang="en-US" dirty="0">
                <a:cs typeface="+mn-cs"/>
              </a:rPr>
              <a:t> </a:t>
            </a:r>
          </a:p>
          <a:p>
            <a:pPr>
              <a:defRPr/>
            </a:pPr>
            <a:r>
              <a:rPr lang="en-US" b="1" dirty="0">
                <a:cs typeface="+mn-cs"/>
              </a:rPr>
              <a:t>6.</a:t>
            </a:r>
            <a:r>
              <a:rPr lang="en-US" dirty="0">
                <a:cs typeface="+mn-cs"/>
              </a:rPr>
              <a:t> </a:t>
            </a:r>
            <a:r>
              <a:rPr lang="en-US" b="1" dirty="0">
                <a:cs typeface="+mn-cs"/>
              </a:rPr>
              <a:t>Note: Firestone MB Base SA Roofing Systems </a:t>
            </a:r>
            <a:r>
              <a:rPr lang="en-US" b="1" dirty="0">
                <a:solidFill>
                  <a:srgbClr val="FF0000"/>
                </a:solidFill>
                <a:cs typeface="+mn-cs"/>
              </a:rPr>
              <a:t>require </a:t>
            </a:r>
            <a:r>
              <a:rPr lang="en-US" b="1" dirty="0">
                <a:cs typeface="+mn-cs"/>
              </a:rPr>
              <a:t>a heat fused (torched) cap sheet or insulation adhered in </a:t>
            </a:r>
            <a:r>
              <a:rPr lang="en-US" b="1" dirty="0" err="1">
                <a:cs typeface="+mn-cs"/>
              </a:rPr>
              <a:t>I.S.O.</a:t>
            </a:r>
            <a:r>
              <a:rPr lang="en-US" b="1" dirty="0">
                <a:cs typeface="+mn-cs"/>
              </a:rPr>
              <a:t> Twin Pack.</a:t>
            </a:r>
          </a:p>
        </p:txBody>
      </p:sp>
    </p:spTree>
  </p:cSld>
  <p:clrMapOvr>
    <a:masterClrMapping/>
  </p:clrMapOvr>
</p:sld>
</file>

<file path=ppt/theme/theme1.xml><?xml version="1.0" encoding="utf-8"?>
<a:theme xmlns:a="http://schemas.openxmlformats.org/drawingml/2006/main" name="Default Design">
  <a:themeElements>
    <a:clrScheme name="FSBP2">
      <a:dk1>
        <a:srgbClr val="000000"/>
      </a:dk1>
      <a:lt1>
        <a:srgbClr val="FFFFFF"/>
      </a:lt1>
      <a:dk2>
        <a:srgbClr val="000000"/>
      </a:dk2>
      <a:lt2>
        <a:srgbClr val="808080"/>
      </a:lt2>
      <a:accent1>
        <a:srgbClr val="C00000"/>
      </a:accent1>
      <a:accent2>
        <a:srgbClr val="FFFFFF"/>
      </a:accent2>
      <a:accent3>
        <a:srgbClr val="808080"/>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2684</Words>
  <Application>Microsoft Office PowerPoint</Application>
  <PresentationFormat>On-screen Show (4:3)</PresentationFormat>
  <Paragraphs>466</Paragraphs>
  <Slides>110</Slides>
  <Notes>23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110</vt:i4>
      </vt:variant>
    </vt:vector>
  </HeadingPairs>
  <TitlesOfParts>
    <vt:vector size="114" baseType="lpstr">
      <vt:lpstr>Default Design</vt:lpstr>
      <vt:lpstr>Image Document</vt:lpstr>
      <vt:lpstr>Photo Editor Photo</vt:lpstr>
      <vt:lpstr>Acrobat Document</vt:lpstr>
      <vt:lpstr>Slide 1</vt:lpstr>
      <vt:lpstr>Agenda </vt:lpstr>
      <vt:lpstr>Asphalt</vt:lpstr>
      <vt:lpstr>Asphalt Roofing</vt:lpstr>
      <vt:lpstr>Residual Asphalts from Petroleum Distillation</vt:lpstr>
      <vt:lpstr>Asphalt Terminology</vt:lpstr>
      <vt:lpstr>Blowing Temperature</vt:lpstr>
      <vt:lpstr>Equiviscous Temperature (EVT)</vt:lpstr>
      <vt:lpstr>Softening Point</vt:lpstr>
      <vt:lpstr>Asphalt Fallback</vt:lpstr>
      <vt:lpstr>Flash Point</vt:lpstr>
      <vt:lpstr>Temperature Comparison</vt:lpstr>
      <vt:lpstr>Asphalt Aging</vt:lpstr>
      <vt:lpstr>Mopping Asphalt Types</vt:lpstr>
      <vt:lpstr>Roofing Asphalt</vt:lpstr>
      <vt:lpstr>Rubber Modified  Mopping Asphalt</vt:lpstr>
      <vt:lpstr>ASTM D-312 Asphalt Types</vt:lpstr>
      <vt:lpstr>Why Hot Asphalt is Disappearing</vt:lpstr>
      <vt:lpstr>Slide 19</vt:lpstr>
      <vt:lpstr>Modified Bitumen System Types, Coatings and Application Methods</vt:lpstr>
      <vt:lpstr>Modified Bitumen Roof Membranes</vt:lpstr>
      <vt:lpstr>Granule Surfacing</vt:lpstr>
      <vt:lpstr>WHY COATINGS</vt:lpstr>
      <vt:lpstr>Slide 24</vt:lpstr>
      <vt:lpstr>Two Coat Acrylic  Roof Coating System</vt:lpstr>
      <vt:lpstr>Acrylic Roof Coating System on Granule Surfaced Modified Bitumen</vt:lpstr>
      <vt:lpstr>Slide 27</vt:lpstr>
      <vt:lpstr>Slide 28</vt:lpstr>
      <vt:lpstr>SBS Hot Asphalt Application</vt:lpstr>
      <vt:lpstr>Hot Application Requirements</vt:lpstr>
      <vt:lpstr>APP Torch Application </vt:lpstr>
      <vt:lpstr>APP Torch Application</vt:lpstr>
      <vt:lpstr>Cold Adhesive Application</vt:lpstr>
      <vt:lpstr>Cold Adhesive Spray</vt:lpstr>
      <vt:lpstr>Multi-Purpose MB Cold  Adhesive Applications</vt:lpstr>
      <vt:lpstr>Cold Adhesive</vt:lpstr>
      <vt:lpstr>Cool Adhesive</vt:lpstr>
      <vt:lpstr>Materials Storage At Job Site</vt:lpstr>
      <vt:lpstr>Suggested Application Techniques</vt:lpstr>
      <vt:lpstr>Lay out ten rolls overlapped</vt:lpstr>
      <vt:lpstr>Starting with top roll, fold back on itself</vt:lpstr>
      <vt:lpstr>Fold back the second roll on itself</vt:lpstr>
      <vt:lpstr>Slide 43</vt:lpstr>
      <vt:lpstr>Slide 44</vt:lpstr>
      <vt:lpstr>Slide 45</vt:lpstr>
      <vt:lpstr>Slide 46</vt:lpstr>
      <vt:lpstr>Slide 47</vt:lpstr>
      <vt:lpstr>Slide 48</vt:lpstr>
      <vt:lpstr>Slide 49</vt:lpstr>
      <vt:lpstr>Slide 50</vt:lpstr>
      <vt:lpstr>Spread the adhesive using a notched squeegee or spray at recommended rate</vt:lpstr>
      <vt:lpstr>Slide 52</vt:lpstr>
      <vt:lpstr>Slide 53</vt:lpstr>
      <vt:lpstr>DO</vt:lpstr>
      <vt:lpstr>DON’T GRANULES</vt:lpstr>
      <vt:lpstr>LET THE ROLLS RELAX</vt:lpstr>
      <vt:lpstr>FLASHING </vt:lpstr>
      <vt:lpstr>SBS “hot” applied wall</vt:lpstr>
      <vt:lpstr>Torch Applied Flashings</vt:lpstr>
      <vt:lpstr>Firestone MB Flashing Cement</vt:lpstr>
      <vt:lpstr>DO</vt:lpstr>
      <vt:lpstr>Cold Adhesive Application DON’T</vt:lpstr>
      <vt:lpstr>DON’T</vt:lpstr>
      <vt:lpstr>DON’T</vt:lpstr>
      <vt:lpstr>DON’T FORGET THE VERTICAL SEAMS</vt:lpstr>
      <vt:lpstr>MB Lap Splice</vt:lpstr>
      <vt:lpstr>Heat Fused Seams</vt:lpstr>
      <vt:lpstr>DON’T</vt:lpstr>
      <vt:lpstr>ROOF EDGE WITH FIELD SHEET</vt:lpstr>
      <vt:lpstr>MB-ROOF EDGE STRIP FLASHING</vt:lpstr>
      <vt:lpstr>DO</vt:lpstr>
      <vt:lpstr>DON’T</vt:lpstr>
      <vt:lpstr>MB-C-1</vt:lpstr>
      <vt:lpstr>DO</vt:lpstr>
      <vt:lpstr>DON’T</vt:lpstr>
      <vt:lpstr>MB-C-2</vt:lpstr>
      <vt:lpstr>MB-P-1</vt:lpstr>
      <vt:lpstr>DO</vt:lpstr>
      <vt:lpstr>DON’T</vt:lpstr>
      <vt:lpstr>DON’T</vt:lpstr>
      <vt:lpstr>MB-P-2</vt:lpstr>
      <vt:lpstr>DO</vt:lpstr>
      <vt:lpstr>DON’T</vt:lpstr>
      <vt:lpstr>DON’T</vt:lpstr>
      <vt:lpstr>PENETRATION POCKET</vt:lpstr>
      <vt:lpstr>DO</vt:lpstr>
      <vt:lpstr>DON’T</vt:lpstr>
      <vt:lpstr>DON’T &amp; DON’T</vt:lpstr>
      <vt:lpstr>UltraFlash Detail Poster</vt:lpstr>
      <vt:lpstr>UltraFlash Penetration</vt:lpstr>
      <vt:lpstr>Drain Detail</vt:lpstr>
      <vt:lpstr>DO</vt:lpstr>
      <vt:lpstr>DONT</vt:lpstr>
      <vt:lpstr>DON’T</vt:lpstr>
      <vt:lpstr>SCUPPER</vt:lpstr>
      <vt:lpstr>DON’T</vt:lpstr>
      <vt:lpstr>DON’T</vt:lpstr>
      <vt:lpstr>ALL T-BAR MUST BE COVERED WITH COUNTERFLASHING</vt:lpstr>
      <vt:lpstr>SA Basics</vt:lpstr>
      <vt:lpstr>Self Adhered</vt:lpstr>
      <vt:lpstr>Slide 101</vt:lpstr>
      <vt:lpstr>Slide 102</vt:lpstr>
      <vt:lpstr>Slide 103</vt:lpstr>
      <vt:lpstr>Slide 104</vt:lpstr>
      <vt:lpstr>Slide 105</vt:lpstr>
      <vt:lpstr>Slide 106</vt:lpstr>
      <vt:lpstr>Slide 107</vt:lpstr>
      <vt:lpstr>Slide 108</vt:lpstr>
      <vt:lpstr>Slide 109</vt:lpstr>
      <vt:lpstr>Slide 110</vt:lpstr>
    </vt:vector>
  </TitlesOfParts>
  <Company>BFS Diversified Products LLC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Asphalt</dc:title>
  <dc:creator>Paul Madden</dc:creator>
  <cp:lastModifiedBy>ecarter</cp:lastModifiedBy>
  <cp:revision>95</cp:revision>
  <dcterms:created xsi:type="dcterms:W3CDTF">2005-12-01T15:09:43Z</dcterms:created>
  <dcterms:modified xsi:type="dcterms:W3CDTF">2013-05-22T17:05:57Z</dcterms:modified>
</cp:coreProperties>
</file>